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86" r:id="rId2"/>
    <p:sldId id="285" r:id="rId3"/>
    <p:sldId id="289" r:id="rId4"/>
    <p:sldId id="287" r:id="rId5"/>
    <p:sldId id="288" r:id="rId6"/>
    <p:sldId id="312" r:id="rId7"/>
    <p:sldId id="294" r:id="rId8"/>
    <p:sldId id="293" r:id="rId9"/>
    <p:sldId id="314" r:id="rId10"/>
    <p:sldId id="297" r:id="rId11"/>
    <p:sldId id="290" r:id="rId12"/>
    <p:sldId id="315" r:id="rId13"/>
    <p:sldId id="317" r:id="rId14"/>
    <p:sldId id="299" r:id="rId15"/>
    <p:sldId id="302" r:id="rId16"/>
    <p:sldId id="318" r:id="rId17"/>
    <p:sldId id="303" r:id="rId18"/>
    <p:sldId id="309" r:id="rId19"/>
    <p:sldId id="308" r:id="rId20"/>
    <p:sldId id="305" r:id="rId21"/>
    <p:sldId id="316" r:id="rId22"/>
    <p:sldId id="310" r:id="rId23"/>
    <p:sldId id="300" r:id="rId24"/>
    <p:sldId id="322" r:id="rId25"/>
    <p:sldId id="320" r:id="rId26"/>
    <p:sldId id="304" r:id="rId27"/>
    <p:sldId id="321" r:id="rId28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eu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396"/>
    <a:srgbClr val="5ED802"/>
    <a:srgbClr val="66EC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0" autoAdjust="0"/>
    <p:restoredTop sz="94660"/>
  </p:normalViewPr>
  <p:slideViewPr>
    <p:cSldViewPr>
      <p:cViewPr varScale="1">
        <p:scale>
          <a:sx n="114" d="100"/>
          <a:sy n="114" d="100"/>
        </p:scale>
        <p:origin x="135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6B93C71-EF61-467F-99F4-FD90DB45A9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sfsfsdfsf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37425D-0C08-4529-BE9B-81F7403A09F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CD846-2437-4E6E-8621-16163E3A0AE5}" type="datetimeFigureOut">
              <a:rPr lang="fr-FR" smtClean="0"/>
              <a:t>22/12/2019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78E4A9-9599-48B4-B751-7DB69BAD42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E06CD4F-37F7-4839-9B8E-827A16660F9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DA3ED-C1D9-42F5-B466-7618FFCF02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419268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sfsfsdfsf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12/22/2019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9144000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87117"/>
            <a:ext cx="7772400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399020"/>
            <a:ext cx="6400800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6"/>
            <a:ext cx="4041775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2"/>
            <a:ext cx="3008313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5"/>
            <a:ext cx="5111750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5"/>
            <a:ext cx="3008313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23/12/2019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42"/>
            <a:ext cx="8229600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8428"/>
            <a:ext cx="8229600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23/12/2019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4"/>
            <a:ext cx="2133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jp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jpe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88724D-AAAC-4A56-97ED-3FFE6C88F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" r="626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76EE811-D366-49BD-8331-9700A66E1A12}"/>
              </a:ext>
            </a:extLst>
          </p:cNvPr>
          <p:cNvSpPr txBox="1"/>
          <p:nvPr/>
        </p:nvSpPr>
        <p:spPr>
          <a:xfrm>
            <a:off x="683568" y="841592"/>
            <a:ext cx="81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Palatino Linotype" panose="02040502050505030304" pitchFamily="18" charset="0"/>
              </a:rPr>
              <a:t>Projet sur les énergies solaires et éoliennes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B7133B2-83EF-4D36-835E-3A271E289750}"/>
              </a:ext>
            </a:extLst>
          </p:cNvPr>
          <p:cNvSpPr txBox="1"/>
          <p:nvPr/>
        </p:nvSpPr>
        <p:spPr>
          <a:xfrm>
            <a:off x="1898829" y="1477135"/>
            <a:ext cx="5346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solidFill>
                  <a:schemeClr val="bg1"/>
                </a:solidFill>
                <a:latin typeface="Palatino Linotype" panose="02040502050505030304" pitchFamily="18" charset="0"/>
              </a:rPr>
              <a:t>Ministère de la Transition écologique et solidaire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0F23464-BF32-4741-A954-BCCB1256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5D7EEF-5C9D-4280-B324-E3BF20E2916D}"/>
              </a:ext>
            </a:extLst>
          </p:cNvPr>
          <p:cNvSpPr txBox="1"/>
          <p:nvPr/>
        </p:nvSpPr>
        <p:spPr>
          <a:xfrm>
            <a:off x="2330938" y="6150114"/>
            <a:ext cx="4877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solidFill>
                  <a:schemeClr val="bg1"/>
                </a:solidFill>
                <a:latin typeface="Palatino Linotype" panose="02040502050505030304" pitchFamily="18" charset="0"/>
              </a:rPr>
              <a:t>Olivier Brunet - Présentation du 23/12/2019</a:t>
            </a:r>
          </a:p>
          <a:p>
            <a:endParaRPr lang="fr-FR" sz="2000" i="1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4AF23EA-CBDC-4335-A507-29D80EBDE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20888"/>
            <a:ext cx="1621161" cy="162116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93AC3EE-069A-4FBA-BF8D-A91A103F1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79" y="2619567"/>
            <a:ext cx="160042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7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446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2. Organisation : mode agile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6E34BB10-D5CB-4A5C-8A11-7C94F20FA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586"/>
            <a:ext cx="9144000" cy="517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0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584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3. Solution technique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AE0D00CE-A104-4EB9-A843-4A9B51A1D7FA}"/>
              </a:ext>
            </a:extLst>
          </p:cNvPr>
          <p:cNvSpPr txBox="1"/>
          <p:nvPr/>
        </p:nvSpPr>
        <p:spPr>
          <a:xfrm>
            <a:off x="1595500" y="1700391"/>
            <a:ext cx="5952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D93396"/>
                </a:solidFill>
                <a:latin typeface="Palatino Linotype" panose="02040502050505030304" pitchFamily="18" charset="0"/>
              </a:rPr>
              <a:t>3. Réponse technique / Big Data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E173A4B1-10E4-425D-A492-01AEF240C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85166"/>
            <a:ext cx="9144000" cy="297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87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584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3. Réponse technique : méthodologie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9E8B3FAB-75F8-4A5C-A953-1AB8C2029B13}"/>
              </a:ext>
            </a:extLst>
          </p:cNvPr>
          <p:cNvSpPr txBox="1"/>
          <p:nvPr/>
        </p:nvSpPr>
        <p:spPr>
          <a:xfrm>
            <a:off x="1482205" y="692696"/>
            <a:ext cx="68836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Cerner le problème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et rechercher une vision d’ensemble.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Récupérer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 et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analyser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les données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mieux les comprendre.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18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Clustering (apprentissage non supervisé)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Préparer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les données pour mieux exposer leurs structures sous jacentes aux modèles de ML.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Essayer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beaucoup de modèles différents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short </a:t>
            </a:r>
            <a:r>
              <a:rPr lang="fr-FR" sz="1800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list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.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18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Prévision de valeurs de rendement dans le temps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18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Régression - apprentissage supervisé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18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« </a:t>
            </a:r>
            <a:r>
              <a:rPr lang="fr-FR" sz="1800" i="1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Metric</a:t>
            </a:r>
            <a:r>
              <a:rPr lang="fr-FR" sz="18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 » : RMSE</a:t>
            </a:r>
            <a:endParaRPr lang="fr-FR" sz="18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Régler finement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les modèles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solution performante.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Présenter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la solution.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Lancer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, surveiller et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maintenir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908B5B6-7573-44B6-8388-72AD727AB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6" y="4358976"/>
            <a:ext cx="7884367" cy="14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4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584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3. Réponse technique : sources des données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5E16DA83-6DCB-4AB1-8C65-105C4CD17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74" y="950337"/>
            <a:ext cx="4205539" cy="56533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83F482E-C290-4975-9722-F767B41F6C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92" y="950337"/>
            <a:ext cx="1343080" cy="51873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3ED230C-3E7C-4AFB-9D23-A749923ED7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515" y="950337"/>
            <a:ext cx="1546693" cy="61867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C2BC402-6980-4081-9FF2-AB4A0DE8C3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78" y="1685093"/>
            <a:ext cx="1010794" cy="83744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0EF12B9-7E91-4005-AEC6-EDE68105E0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498" y="1725118"/>
            <a:ext cx="2295702" cy="60344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D368B4-D412-4D2B-A72A-5919D38CC0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576" y="2649941"/>
            <a:ext cx="7632848" cy="358887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B2F2F6D-4BA8-448D-B529-E6964D2749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8166" y="1780443"/>
            <a:ext cx="1898210" cy="4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82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5842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3. Réponse technique : architecture big data retenue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FF331C18-8A86-42C6-A29E-8889A93E2EB1}"/>
              </a:ext>
            </a:extLst>
          </p:cNvPr>
          <p:cNvSpPr txBox="1"/>
          <p:nvPr/>
        </p:nvSpPr>
        <p:spPr>
          <a:xfrm>
            <a:off x="1543481" y="1015706"/>
            <a:ext cx="607233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Batch </a:t>
            </a:r>
            <a:r>
              <a:rPr lang="fr-FR" sz="1900" i="1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processing</a:t>
            </a:r>
            <a:r>
              <a:rPr lang="fr-FR" sz="19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 avec la distribution CDH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959C8FA1-8046-4663-88FC-3350AE5C5111}"/>
              </a:ext>
            </a:extLst>
          </p:cNvPr>
          <p:cNvGrpSpPr/>
          <p:nvPr/>
        </p:nvGrpSpPr>
        <p:grpSpPr>
          <a:xfrm>
            <a:off x="1050294" y="1977492"/>
            <a:ext cx="360040" cy="3744416"/>
            <a:chOff x="971600" y="1988840"/>
            <a:chExt cx="360040" cy="374441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0288D476-A1D6-407D-BF23-D09C24860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16" y="1988840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A6D6F07C-361A-48E3-B4F9-372E4525A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600" y="3885100"/>
              <a:ext cx="360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06FB8A7-509F-4597-946B-753637E67F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16" y="5733256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241ADD49-39EF-49F5-BEA2-841161ACC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616" y="1988840"/>
              <a:ext cx="0" cy="3744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921C7181-DDD0-48E5-B976-214DE3B70085}"/>
              </a:ext>
            </a:extLst>
          </p:cNvPr>
          <p:cNvGrpSpPr/>
          <p:nvPr/>
        </p:nvGrpSpPr>
        <p:grpSpPr>
          <a:xfrm rot="10800000">
            <a:off x="7707621" y="2001544"/>
            <a:ext cx="360040" cy="3744416"/>
            <a:chOff x="971600" y="1988840"/>
            <a:chExt cx="360040" cy="3744416"/>
          </a:xfrm>
        </p:grpSpPr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F5E37A39-04FB-4B26-ADA5-44BCBCB044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16" y="1988840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F6969F59-72E3-4BAA-8DD2-DA140C53C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1600" y="3885100"/>
              <a:ext cx="360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A992B548-6502-4055-BECA-8A18E06FB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16" y="5733256"/>
              <a:ext cx="2160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96558F18-28B3-4821-8433-D1E58CD287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5616" y="1988840"/>
              <a:ext cx="0" cy="37444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D99C9CBE-08F1-4A41-B4BA-E181552374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1" y="3622199"/>
            <a:ext cx="880202" cy="880202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C98996AE-418B-4F6E-912B-2C6A7773CB80}"/>
              </a:ext>
            </a:extLst>
          </p:cNvPr>
          <p:cNvSpPr txBox="1"/>
          <p:nvPr/>
        </p:nvSpPr>
        <p:spPr>
          <a:xfrm>
            <a:off x="-25412" y="3276731"/>
            <a:ext cx="1357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Data Sources</a:t>
            </a: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3EEA8CAF-3918-4AD8-A0F4-8B648AA37D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549" y="2260918"/>
            <a:ext cx="1362076" cy="353288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8EBC30E0-0B28-4ECF-AFB1-1EC3E637F2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045686"/>
            <a:ext cx="1300716" cy="354741"/>
          </a:xfrm>
          <a:prstGeom prst="rect">
            <a:avLst/>
          </a:prstGeom>
        </p:spPr>
      </p:pic>
      <p:pic>
        <p:nvPicPr>
          <p:cNvPr id="122" name="Image 121">
            <a:extLst>
              <a:ext uri="{FF2B5EF4-FFF2-40B4-BE49-F238E27FC236}">
                <a16:creationId xmlns:a16="http://schemas.microsoft.com/office/drawing/2014/main" id="{54E0E2CE-F45F-446B-BCE2-A26DF264D42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87" y="2841567"/>
            <a:ext cx="859160" cy="859160"/>
          </a:xfrm>
          <a:prstGeom prst="rect">
            <a:avLst/>
          </a:prstGeom>
        </p:spPr>
      </p:pic>
      <p:sp>
        <p:nvSpPr>
          <p:cNvPr id="123" name="ZoneTexte 122">
            <a:extLst>
              <a:ext uri="{FF2B5EF4-FFF2-40B4-BE49-F238E27FC236}">
                <a16:creationId xmlns:a16="http://schemas.microsoft.com/office/drawing/2014/main" id="{73CCA031-3A74-4747-93E5-236757F0CC0F}"/>
              </a:ext>
            </a:extLst>
          </p:cNvPr>
          <p:cNvSpPr txBox="1"/>
          <p:nvPr/>
        </p:nvSpPr>
        <p:spPr>
          <a:xfrm>
            <a:off x="8083534" y="3659600"/>
            <a:ext cx="85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Décision</a:t>
            </a:r>
          </a:p>
        </p:txBody>
      </p:sp>
      <p:sp>
        <p:nvSpPr>
          <p:cNvPr id="42" name="Shape 452">
            <a:extLst>
              <a:ext uri="{FF2B5EF4-FFF2-40B4-BE49-F238E27FC236}">
                <a16:creationId xmlns:a16="http://schemas.microsoft.com/office/drawing/2014/main" id="{1F9EB306-B441-47B1-A6F3-5520F8F506B1}"/>
              </a:ext>
            </a:extLst>
          </p:cNvPr>
          <p:cNvSpPr/>
          <p:nvPr/>
        </p:nvSpPr>
        <p:spPr>
          <a:xfrm>
            <a:off x="1543481" y="1950231"/>
            <a:ext cx="3748551" cy="3834222"/>
          </a:xfrm>
          <a:prstGeom prst="roundRect">
            <a:avLst>
              <a:gd name="adj" fmla="val 6320"/>
            </a:avLst>
          </a:prstGeom>
          <a:solidFill>
            <a:srgbClr val="366092">
              <a:alpha val="20000"/>
            </a:srgbClr>
          </a:solidFill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145B"/>
              </a:buClr>
              <a:buSzPts val="1800"/>
              <a:buFont typeface="Calibri"/>
              <a:buNone/>
            </a:pPr>
            <a:r>
              <a:rPr lang="fr-FR" sz="1800" b="0" i="0" u="none" strike="noStrike" cap="none">
                <a:solidFill>
                  <a:srgbClr val="C314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C3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57">
            <a:extLst>
              <a:ext uri="{FF2B5EF4-FFF2-40B4-BE49-F238E27FC236}">
                <a16:creationId xmlns:a16="http://schemas.microsoft.com/office/drawing/2014/main" id="{1E67D771-6842-4EA2-9006-941F1C6A9523}"/>
              </a:ext>
            </a:extLst>
          </p:cNvPr>
          <p:cNvSpPr/>
          <p:nvPr/>
        </p:nvSpPr>
        <p:spPr>
          <a:xfrm>
            <a:off x="1606545" y="2767625"/>
            <a:ext cx="1109814" cy="2964219"/>
          </a:xfrm>
          <a:prstGeom prst="roundRect">
            <a:avLst>
              <a:gd name="adj" fmla="val 20532"/>
            </a:avLst>
          </a:prstGeom>
          <a:solidFill>
            <a:srgbClr val="B9CDE5">
              <a:alpha val="8471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457">
            <a:extLst>
              <a:ext uri="{FF2B5EF4-FFF2-40B4-BE49-F238E27FC236}">
                <a16:creationId xmlns:a16="http://schemas.microsoft.com/office/drawing/2014/main" id="{17517AB5-F233-4473-B37A-746D5D7C632D}"/>
              </a:ext>
            </a:extLst>
          </p:cNvPr>
          <p:cNvSpPr/>
          <p:nvPr/>
        </p:nvSpPr>
        <p:spPr>
          <a:xfrm>
            <a:off x="2860297" y="2754921"/>
            <a:ext cx="1109814" cy="2964219"/>
          </a:xfrm>
          <a:prstGeom prst="roundRect">
            <a:avLst>
              <a:gd name="adj" fmla="val 20532"/>
            </a:avLst>
          </a:prstGeom>
          <a:solidFill>
            <a:srgbClr val="B9CDE5">
              <a:alpha val="8471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457">
            <a:extLst>
              <a:ext uri="{FF2B5EF4-FFF2-40B4-BE49-F238E27FC236}">
                <a16:creationId xmlns:a16="http://schemas.microsoft.com/office/drawing/2014/main" id="{06916ABE-C02B-4A7B-898F-33EF819D2ED4}"/>
              </a:ext>
            </a:extLst>
          </p:cNvPr>
          <p:cNvSpPr/>
          <p:nvPr/>
        </p:nvSpPr>
        <p:spPr>
          <a:xfrm>
            <a:off x="4112141" y="2748044"/>
            <a:ext cx="1109814" cy="2964219"/>
          </a:xfrm>
          <a:prstGeom prst="roundRect">
            <a:avLst>
              <a:gd name="adj" fmla="val 20532"/>
            </a:avLst>
          </a:prstGeom>
          <a:solidFill>
            <a:srgbClr val="B9CDE5">
              <a:alpha val="84710"/>
            </a:srgbClr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464">
            <a:extLst>
              <a:ext uri="{FF2B5EF4-FFF2-40B4-BE49-F238E27FC236}">
                <a16:creationId xmlns:a16="http://schemas.microsoft.com/office/drawing/2014/main" id="{1A93F420-2C72-4348-ABEF-6B2C407B71C2}"/>
              </a:ext>
            </a:extLst>
          </p:cNvPr>
          <p:cNvSpPr/>
          <p:nvPr/>
        </p:nvSpPr>
        <p:spPr>
          <a:xfrm>
            <a:off x="1612117" y="2767625"/>
            <a:ext cx="1104163" cy="40316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198662" scaled="0"/>
          </a:gra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RAW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Shape 464">
            <a:extLst>
              <a:ext uri="{FF2B5EF4-FFF2-40B4-BE49-F238E27FC236}">
                <a16:creationId xmlns:a16="http://schemas.microsoft.com/office/drawing/2014/main" id="{4652CBBA-DB36-4559-BC17-CC816F3B495C}"/>
              </a:ext>
            </a:extLst>
          </p:cNvPr>
          <p:cNvSpPr/>
          <p:nvPr/>
        </p:nvSpPr>
        <p:spPr>
          <a:xfrm>
            <a:off x="2863122" y="2755549"/>
            <a:ext cx="1104163" cy="40316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198662" scaled="0"/>
          </a:gra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TABLE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464">
            <a:extLst>
              <a:ext uri="{FF2B5EF4-FFF2-40B4-BE49-F238E27FC236}">
                <a16:creationId xmlns:a16="http://schemas.microsoft.com/office/drawing/2014/main" id="{533100A1-F522-487C-BA01-A737D82BE713}"/>
              </a:ext>
            </a:extLst>
          </p:cNvPr>
          <p:cNvSpPr/>
          <p:nvPr/>
        </p:nvSpPr>
        <p:spPr>
          <a:xfrm>
            <a:off x="4117792" y="2748044"/>
            <a:ext cx="1104163" cy="403167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198662" scaled="0"/>
          </a:gradFill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VIEW</a:t>
            </a:r>
            <a:endParaRPr sz="12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33A666DC-B796-4B31-BD0E-0DF3A19FBE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722" y="5157192"/>
            <a:ext cx="1036511" cy="264641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A2AF4BB2-1A96-4B36-8128-57D78D63AD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54" y="5036435"/>
            <a:ext cx="1188154" cy="506153"/>
          </a:xfrm>
          <a:prstGeom prst="rect">
            <a:avLst/>
          </a:prstGeom>
        </p:spPr>
      </p:pic>
      <p:sp>
        <p:nvSpPr>
          <p:cNvPr id="57" name="Shape 514">
            <a:extLst>
              <a:ext uri="{FF2B5EF4-FFF2-40B4-BE49-F238E27FC236}">
                <a16:creationId xmlns:a16="http://schemas.microsoft.com/office/drawing/2014/main" id="{4D6B1580-63EC-4D9A-8A4A-1CA989AD49DC}"/>
              </a:ext>
            </a:extLst>
          </p:cNvPr>
          <p:cNvSpPr txBox="1"/>
          <p:nvPr/>
        </p:nvSpPr>
        <p:spPr>
          <a:xfrm>
            <a:off x="2641519" y="1968162"/>
            <a:ext cx="1563774" cy="34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fr-FR" sz="1800" b="1" cap="small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fr-FR" sz="1800" b="1" i="0" u="none" strike="noStrike" cap="small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atalake</a:t>
            </a:r>
            <a:endParaRPr sz="1800" b="1" i="0" u="none" strike="noStrike" cap="smal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" name="Shape 460">
            <a:extLst>
              <a:ext uri="{FF2B5EF4-FFF2-40B4-BE49-F238E27FC236}">
                <a16:creationId xmlns:a16="http://schemas.microsoft.com/office/drawing/2014/main" id="{D6ABC2A5-7814-4568-890F-C474713FC9AA}"/>
              </a:ext>
            </a:extLst>
          </p:cNvPr>
          <p:cNvCxnSpPr>
            <a:cxnSpLocks/>
          </p:cNvCxnSpPr>
          <p:nvPr/>
        </p:nvCxnSpPr>
        <p:spPr>
          <a:xfrm>
            <a:off x="2538088" y="4323768"/>
            <a:ext cx="482670" cy="17"/>
          </a:xfrm>
          <a:prstGeom prst="straightConnector1">
            <a:avLst/>
          </a:prstGeom>
          <a:noFill/>
          <a:ln w="28575" cap="flat" cmpd="sng">
            <a:solidFill>
              <a:srgbClr val="4F81BD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9" name="Shape 460">
            <a:extLst>
              <a:ext uri="{FF2B5EF4-FFF2-40B4-BE49-F238E27FC236}">
                <a16:creationId xmlns:a16="http://schemas.microsoft.com/office/drawing/2014/main" id="{4A829AB9-CDB4-41B3-9E52-EB3ABFA3B107}"/>
              </a:ext>
            </a:extLst>
          </p:cNvPr>
          <p:cNvCxnSpPr>
            <a:cxnSpLocks/>
          </p:cNvCxnSpPr>
          <p:nvPr/>
        </p:nvCxnSpPr>
        <p:spPr>
          <a:xfrm>
            <a:off x="3798816" y="4323768"/>
            <a:ext cx="482670" cy="17"/>
          </a:xfrm>
          <a:prstGeom prst="straightConnector1">
            <a:avLst/>
          </a:prstGeom>
          <a:noFill/>
          <a:ln w="28575" cap="flat" cmpd="sng">
            <a:solidFill>
              <a:srgbClr val="4F81BD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1" name="Shape 452">
            <a:extLst>
              <a:ext uri="{FF2B5EF4-FFF2-40B4-BE49-F238E27FC236}">
                <a16:creationId xmlns:a16="http://schemas.microsoft.com/office/drawing/2014/main" id="{D252FB4F-2F21-46EA-B32D-B9E18B7BEB1C}"/>
              </a:ext>
            </a:extLst>
          </p:cNvPr>
          <p:cNvSpPr/>
          <p:nvPr/>
        </p:nvSpPr>
        <p:spPr>
          <a:xfrm>
            <a:off x="5673717" y="1951643"/>
            <a:ext cx="1912734" cy="1775106"/>
          </a:xfrm>
          <a:prstGeom prst="roundRect">
            <a:avLst>
              <a:gd name="adj" fmla="val 6320"/>
            </a:avLst>
          </a:prstGeom>
          <a:solidFill>
            <a:srgbClr val="366092">
              <a:alpha val="20000"/>
            </a:srgbClr>
          </a:solidFill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145B"/>
              </a:buClr>
              <a:buSzPts val="1800"/>
              <a:buFont typeface="Calibri"/>
              <a:buNone/>
            </a:pPr>
            <a:r>
              <a:rPr lang="fr-FR" sz="1800" b="0" i="0" u="none" strike="noStrike" cap="none">
                <a:solidFill>
                  <a:srgbClr val="C314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C3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452">
            <a:extLst>
              <a:ext uri="{FF2B5EF4-FFF2-40B4-BE49-F238E27FC236}">
                <a16:creationId xmlns:a16="http://schemas.microsoft.com/office/drawing/2014/main" id="{4B690826-7189-431E-BDF4-AC5D1B5F5B19}"/>
              </a:ext>
            </a:extLst>
          </p:cNvPr>
          <p:cNvSpPr/>
          <p:nvPr/>
        </p:nvSpPr>
        <p:spPr>
          <a:xfrm>
            <a:off x="5673718" y="4079125"/>
            <a:ext cx="1942099" cy="1703287"/>
          </a:xfrm>
          <a:prstGeom prst="roundRect">
            <a:avLst>
              <a:gd name="adj" fmla="val 6320"/>
            </a:avLst>
          </a:prstGeom>
          <a:solidFill>
            <a:srgbClr val="366092">
              <a:alpha val="20000"/>
            </a:srgbClr>
          </a:solidFill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3145B"/>
              </a:buClr>
              <a:buSzPts val="1800"/>
              <a:buFont typeface="Calibri"/>
              <a:buNone/>
            </a:pPr>
            <a:r>
              <a:rPr lang="fr-FR" sz="1800" b="0" i="0" u="none" strike="noStrike" cap="none">
                <a:solidFill>
                  <a:srgbClr val="C314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rgbClr val="C314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Shape 460">
            <a:extLst>
              <a:ext uri="{FF2B5EF4-FFF2-40B4-BE49-F238E27FC236}">
                <a16:creationId xmlns:a16="http://schemas.microsoft.com/office/drawing/2014/main" id="{60B6057F-F6DC-4515-9B78-F943F743F979}"/>
              </a:ext>
            </a:extLst>
          </p:cNvPr>
          <p:cNvCxnSpPr>
            <a:cxnSpLocks/>
          </p:cNvCxnSpPr>
          <p:nvPr/>
        </p:nvCxnSpPr>
        <p:spPr>
          <a:xfrm flipV="1">
            <a:off x="5294915" y="2767625"/>
            <a:ext cx="590138" cy="259188"/>
          </a:xfrm>
          <a:prstGeom prst="straightConnector1">
            <a:avLst/>
          </a:prstGeom>
          <a:noFill/>
          <a:ln w="28575" cap="flat" cmpd="sng">
            <a:solidFill>
              <a:srgbClr val="4F81BD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4" name="Shape 460">
            <a:extLst>
              <a:ext uri="{FF2B5EF4-FFF2-40B4-BE49-F238E27FC236}">
                <a16:creationId xmlns:a16="http://schemas.microsoft.com/office/drawing/2014/main" id="{117888B5-489A-40A5-936C-F3C5705ED8CB}"/>
              </a:ext>
            </a:extLst>
          </p:cNvPr>
          <p:cNvCxnSpPr>
            <a:cxnSpLocks/>
          </p:cNvCxnSpPr>
          <p:nvPr/>
        </p:nvCxnSpPr>
        <p:spPr>
          <a:xfrm>
            <a:off x="5312522" y="4712433"/>
            <a:ext cx="651971" cy="324002"/>
          </a:xfrm>
          <a:prstGeom prst="straightConnector1">
            <a:avLst/>
          </a:prstGeom>
          <a:noFill/>
          <a:ln w="28575" cap="flat" cmpd="sng">
            <a:solidFill>
              <a:srgbClr val="4F81BD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5" name="Shape 514">
            <a:extLst>
              <a:ext uri="{FF2B5EF4-FFF2-40B4-BE49-F238E27FC236}">
                <a16:creationId xmlns:a16="http://schemas.microsoft.com/office/drawing/2014/main" id="{69B0B3E8-A000-448D-BBCA-61D1E97C511F}"/>
              </a:ext>
            </a:extLst>
          </p:cNvPr>
          <p:cNvSpPr txBox="1"/>
          <p:nvPr/>
        </p:nvSpPr>
        <p:spPr>
          <a:xfrm>
            <a:off x="5856052" y="1974668"/>
            <a:ext cx="1563774" cy="34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fr-FR" sz="1800" b="1" i="0" u="none" strike="noStrike" cap="smal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r>
              <a:rPr lang="fr-FR" sz="1800" b="1" i="0" u="none" strike="noStrike" cap="small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1800" b="1" i="0" u="none" strike="noStrike" cap="smal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514">
            <a:extLst>
              <a:ext uri="{FF2B5EF4-FFF2-40B4-BE49-F238E27FC236}">
                <a16:creationId xmlns:a16="http://schemas.microsoft.com/office/drawing/2014/main" id="{15D3D6C7-926C-4E78-BC73-D42299CED56C}"/>
              </a:ext>
            </a:extLst>
          </p:cNvPr>
          <p:cNvSpPr txBox="1"/>
          <p:nvPr/>
        </p:nvSpPr>
        <p:spPr>
          <a:xfrm>
            <a:off x="5831918" y="4084224"/>
            <a:ext cx="1563774" cy="34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fr-FR" sz="1800" b="1" cap="smal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fr-FR" sz="1800" b="1" i="0" u="none" strike="noStrike" cap="small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ata science</a:t>
            </a:r>
            <a:endParaRPr sz="1800" b="1" i="0" u="none" strike="noStrike" cap="small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Image 105">
            <a:extLst>
              <a:ext uri="{FF2B5EF4-FFF2-40B4-BE49-F238E27FC236}">
                <a16:creationId xmlns:a16="http://schemas.microsoft.com/office/drawing/2014/main" id="{BEBA053A-6AA2-4F25-A1DA-68CF200000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98" y="3158716"/>
            <a:ext cx="1552283" cy="309634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8530942C-B4EA-4E03-9042-3A089C0A8AEB}"/>
              </a:ext>
            </a:extLst>
          </p:cNvPr>
          <p:cNvSpPr txBox="1"/>
          <p:nvPr/>
        </p:nvSpPr>
        <p:spPr>
          <a:xfrm>
            <a:off x="1612117" y="3488151"/>
            <a:ext cx="12025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Ingestion des données à « froid ». </a:t>
            </a:r>
          </a:p>
          <a:p>
            <a:endParaRPr lang="fr-FR" sz="800" i="1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endParaRPr lang="fr-FR" sz="800" i="1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Système de fichier HDFS</a:t>
            </a:r>
          </a:p>
          <a:p>
            <a:endParaRPr lang="fr-FR" sz="1400" i="1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04CE7BD7-DC1E-4A92-BCAC-EA3BF5A6948F}"/>
              </a:ext>
            </a:extLst>
          </p:cNvPr>
          <p:cNvSpPr txBox="1"/>
          <p:nvPr/>
        </p:nvSpPr>
        <p:spPr>
          <a:xfrm>
            <a:off x="2950788" y="3429000"/>
            <a:ext cx="1202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Création d’une table NoSQL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6C5E946-B466-4ED1-804A-C4367AF2A162}"/>
              </a:ext>
            </a:extLst>
          </p:cNvPr>
          <p:cNvSpPr txBox="1"/>
          <p:nvPr/>
        </p:nvSpPr>
        <p:spPr>
          <a:xfrm>
            <a:off x="3009048" y="4380884"/>
            <a:ext cx="96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Format parquet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7579170-B0EC-43E5-A6B1-54872F1C000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39" y="5116149"/>
            <a:ext cx="787177" cy="440222"/>
          </a:xfrm>
          <a:prstGeom prst="rect">
            <a:avLst/>
          </a:prstGeom>
        </p:spPr>
      </p:pic>
      <p:sp>
        <p:nvSpPr>
          <p:cNvPr id="72" name="ZoneTexte 71">
            <a:extLst>
              <a:ext uri="{FF2B5EF4-FFF2-40B4-BE49-F238E27FC236}">
                <a16:creationId xmlns:a16="http://schemas.microsoft.com/office/drawing/2014/main" id="{2101D427-64B8-43A0-AF24-5FC13B329A59}"/>
              </a:ext>
            </a:extLst>
          </p:cNvPr>
          <p:cNvSpPr txBox="1"/>
          <p:nvPr/>
        </p:nvSpPr>
        <p:spPr>
          <a:xfrm>
            <a:off x="4194590" y="3479226"/>
            <a:ext cx="1109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Requêtage de la table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FA6D769B-E6A2-4AF5-B1C4-6E3409D3D4F4}"/>
              </a:ext>
            </a:extLst>
          </p:cNvPr>
          <p:cNvSpPr txBox="1"/>
          <p:nvPr/>
        </p:nvSpPr>
        <p:spPr>
          <a:xfrm>
            <a:off x="4187342" y="4409589"/>
            <a:ext cx="1109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Pour une 1</a:t>
            </a:r>
            <a:r>
              <a:rPr lang="fr-FR" sz="1400" i="1" baseline="300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ère</a:t>
            </a:r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 « vue »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9BF35E8B-25EF-4C76-AA6B-71C8D3EB9FF0}"/>
              </a:ext>
            </a:extLst>
          </p:cNvPr>
          <p:cNvSpPr txBox="1"/>
          <p:nvPr/>
        </p:nvSpPr>
        <p:spPr>
          <a:xfrm>
            <a:off x="5819984" y="2248475"/>
            <a:ext cx="1858268" cy="30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Exploitation des infos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B0C5BE29-2E2C-41D6-8D0E-724A68F30D45}"/>
              </a:ext>
            </a:extLst>
          </p:cNvPr>
          <p:cNvSpPr txBox="1"/>
          <p:nvPr/>
        </p:nvSpPr>
        <p:spPr>
          <a:xfrm>
            <a:off x="5918890" y="4363309"/>
            <a:ext cx="1535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Modèles prédictifs</a:t>
            </a:r>
          </a:p>
        </p:txBody>
      </p:sp>
      <p:pic>
        <p:nvPicPr>
          <p:cNvPr id="118" name="Image 117">
            <a:extLst>
              <a:ext uri="{FF2B5EF4-FFF2-40B4-BE49-F238E27FC236}">
                <a16:creationId xmlns:a16="http://schemas.microsoft.com/office/drawing/2014/main" id="{B90A5491-EA81-43E3-A8FE-8B7E78F35F2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50" y="5336260"/>
            <a:ext cx="1264629" cy="451653"/>
          </a:xfrm>
          <a:prstGeom prst="rect">
            <a:avLst/>
          </a:prstGeom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0B18AEEF-68C2-4091-9AFC-8868EA0302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123" y="4496685"/>
            <a:ext cx="1208796" cy="755498"/>
          </a:xfrm>
          <a:prstGeom prst="rect">
            <a:avLst/>
          </a:prstGeom>
        </p:spPr>
      </p:pic>
      <p:pic>
        <p:nvPicPr>
          <p:cNvPr id="110" name="Image 109">
            <a:extLst>
              <a:ext uri="{FF2B5EF4-FFF2-40B4-BE49-F238E27FC236}">
                <a16:creationId xmlns:a16="http://schemas.microsoft.com/office/drawing/2014/main" id="{0587A6FA-19F4-49C1-A514-E5D61162DB9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20" y="4761375"/>
            <a:ext cx="1208796" cy="864289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5784262-7315-4D1F-BB48-461FD8F6484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97" y="3977969"/>
            <a:ext cx="401960" cy="40196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D5ADD1BB-63A5-4101-9568-1304D2DD91D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479" y="4048502"/>
            <a:ext cx="260895" cy="2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865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3. Réponse technique : E.D.A / comparaison des rendements moyens annuels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81012644-8957-4A68-97BB-5EE8483CB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725" y="606110"/>
            <a:ext cx="5304729" cy="281995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0F99D0-5D66-41AD-8B59-7731C3EC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8725" y="3362286"/>
            <a:ext cx="5304729" cy="277658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4C1B6682-35DF-4928-99B2-9BCFBEC8D069}"/>
              </a:ext>
            </a:extLst>
          </p:cNvPr>
          <p:cNvSpPr txBox="1"/>
          <p:nvPr/>
        </p:nvSpPr>
        <p:spPr>
          <a:xfrm>
            <a:off x="179512" y="1772817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SOLAIRE</a:t>
            </a:r>
          </a:p>
          <a:p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Relativement stable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D40C8F-FF02-4912-9641-AC19D8166207}"/>
              </a:ext>
            </a:extLst>
          </p:cNvPr>
          <p:cNvSpPr txBox="1"/>
          <p:nvPr/>
        </p:nvSpPr>
        <p:spPr>
          <a:xfrm>
            <a:off x="107504" y="4306436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EOLIEN</a:t>
            </a:r>
          </a:p>
          <a:p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Rendements variables</a:t>
            </a:r>
          </a:p>
        </p:txBody>
      </p:sp>
    </p:spTree>
    <p:extLst>
      <p:ext uri="{BB962C8B-B14F-4D97-AF65-F5344CB8AC3E}">
        <p14:creationId xmlns:p14="http://schemas.microsoft.com/office/powerpoint/2010/main" val="1938088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865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3. Réponse technique : E.D.A / comparaison des rendements moyens mensuels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4C1B6682-35DF-4928-99B2-9BCFBEC8D069}"/>
              </a:ext>
            </a:extLst>
          </p:cNvPr>
          <p:cNvSpPr txBox="1"/>
          <p:nvPr/>
        </p:nvSpPr>
        <p:spPr>
          <a:xfrm>
            <a:off x="179512" y="1772817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SOLAIRE</a:t>
            </a:r>
          </a:p>
          <a:p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Meilleurs rendements en été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0D40C8F-FF02-4912-9641-AC19D8166207}"/>
              </a:ext>
            </a:extLst>
          </p:cNvPr>
          <p:cNvSpPr txBox="1"/>
          <p:nvPr/>
        </p:nvSpPr>
        <p:spPr>
          <a:xfrm>
            <a:off x="107504" y="4306436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EOLIEN</a:t>
            </a:r>
          </a:p>
          <a:p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Meilleurs rendements en hiver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FC79EB14-D471-4321-A6BB-82E47E9A1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3390010"/>
            <a:ext cx="5394464" cy="283802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71D16149-7B8F-4FA0-91FA-ABC54753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16" y="570268"/>
            <a:ext cx="5400600" cy="28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36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27BB59D0-410E-4BA7-B5D4-8A1E88A17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79" y="556475"/>
            <a:ext cx="3902775" cy="25811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F2C60A0-ACF6-4881-A116-F0389F186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3144218"/>
            <a:ext cx="3967662" cy="311684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50DD762-5068-44AB-9074-452DBDE48EBD}"/>
              </a:ext>
            </a:extLst>
          </p:cNvPr>
          <p:cNvSpPr txBox="1"/>
          <p:nvPr/>
        </p:nvSpPr>
        <p:spPr>
          <a:xfrm>
            <a:off x="457200" y="104775"/>
            <a:ext cx="865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3. Réponse technique : focus sur les installations photovoltaïques (P.V)</a:t>
            </a:r>
          </a:p>
        </p:txBody>
      </p:sp>
      <p:sp>
        <p:nvSpPr>
          <p:cNvPr id="44" name="Légende : encadrée sans bordure 43">
            <a:extLst>
              <a:ext uri="{FF2B5EF4-FFF2-40B4-BE49-F238E27FC236}">
                <a16:creationId xmlns:a16="http://schemas.microsoft.com/office/drawing/2014/main" id="{E3275192-304D-4229-BDFE-92F8AF74B36F}"/>
              </a:ext>
            </a:extLst>
          </p:cNvPr>
          <p:cNvSpPr/>
          <p:nvPr/>
        </p:nvSpPr>
        <p:spPr>
          <a:xfrm>
            <a:off x="6732867" y="4365104"/>
            <a:ext cx="2340768" cy="938141"/>
          </a:xfrm>
          <a:prstGeom prst="callout1">
            <a:avLst>
              <a:gd name="adj1" fmla="val 50004"/>
              <a:gd name="adj2" fmla="val -1536"/>
              <a:gd name="adj3" fmla="val 18280"/>
              <a:gd name="adj4" fmla="val -63705"/>
            </a:avLst>
          </a:prstGeom>
          <a:noFill/>
          <a:ln w="127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rgbClr val="0070C0"/>
                </a:solidFill>
              </a:rPr>
              <a:t>Heures de la journée présentant le plus de rayonnement en fonction des mois de l’année.</a:t>
            </a:r>
          </a:p>
        </p:txBody>
      </p:sp>
      <p:sp>
        <p:nvSpPr>
          <p:cNvPr id="16" name="Légende : encadrée sans bordure 15">
            <a:extLst>
              <a:ext uri="{FF2B5EF4-FFF2-40B4-BE49-F238E27FC236}">
                <a16:creationId xmlns:a16="http://schemas.microsoft.com/office/drawing/2014/main" id="{DDEC7737-9282-4246-B028-0F3A85D942EB}"/>
              </a:ext>
            </a:extLst>
          </p:cNvPr>
          <p:cNvSpPr/>
          <p:nvPr/>
        </p:nvSpPr>
        <p:spPr>
          <a:xfrm>
            <a:off x="35496" y="1528176"/>
            <a:ext cx="2232248" cy="938141"/>
          </a:xfrm>
          <a:prstGeom prst="callout1">
            <a:avLst>
              <a:gd name="adj1" fmla="val 41956"/>
              <a:gd name="adj2" fmla="val 102685"/>
              <a:gd name="adj3" fmla="val 9337"/>
              <a:gd name="adj4" fmla="val 160488"/>
            </a:avLst>
          </a:prstGeom>
          <a:noFill/>
          <a:ln w="127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rgbClr val="0070C0"/>
                </a:solidFill>
              </a:rPr>
              <a:t>Pics de rendement en fonction des heures de la journée </a:t>
            </a:r>
            <a:r>
              <a:rPr lang="fr-FR" sz="1700" dirty="0">
                <a:solidFill>
                  <a:schemeClr val="accent1"/>
                </a:solidFill>
              </a:rPr>
              <a:t>selon</a:t>
            </a:r>
            <a:r>
              <a:rPr lang="fr-FR" sz="1600" dirty="0">
                <a:solidFill>
                  <a:srgbClr val="0070C0"/>
                </a:solidFill>
              </a:rPr>
              <a:t> les pays</a:t>
            </a:r>
          </a:p>
        </p:txBody>
      </p:sp>
    </p:spTree>
    <p:extLst>
      <p:ext uri="{BB962C8B-B14F-4D97-AF65-F5344CB8AC3E}">
        <p14:creationId xmlns:p14="http://schemas.microsoft.com/office/powerpoint/2010/main" val="405699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814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4. Résultats &amp; conclusions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0120065-E6F9-4F14-9F04-FD9E1C3A3F3E}"/>
              </a:ext>
            </a:extLst>
          </p:cNvPr>
          <p:cNvSpPr txBox="1"/>
          <p:nvPr/>
        </p:nvSpPr>
        <p:spPr>
          <a:xfrm>
            <a:off x="2093149" y="1665406"/>
            <a:ext cx="4957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D93396"/>
                </a:solidFill>
                <a:latin typeface="Palatino Linotype" panose="02040502050505030304" pitchFamily="18" charset="0"/>
              </a:rPr>
              <a:t>4. Résultats et conclusions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C9C563FA-71B0-4723-9A9C-B857BA0F2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26" y="2748735"/>
            <a:ext cx="5880147" cy="16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3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814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4. Résultats &amp; conclusions : pertinence du meilleur modèle de prédiction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624EBD36-DEB8-4804-ADBC-7B957F146C7C}"/>
              </a:ext>
            </a:extLst>
          </p:cNvPr>
          <p:cNvSpPr txBox="1"/>
          <p:nvPr/>
        </p:nvSpPr>
        <p:spPr>
          <a:xfrm>
            <a:off x="1416789" y="1324856"/>
            <a:ext cx="34418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rgbClr val="D93396"/>
                </a:solidFill>
                <a:latin typeface="Palatino Linotype" panose="02040502050505030304" pitchFamily="18" charset="0"/>
              </a:rPr>
              <a:t>Erreurs des différents modèles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078B112-7F5E-4856-A705-86E6524A72AC}"/>
              </a:ext>
            </a:extLst>
          </p:cNvPr>
          <p:cNvSpPr txBox="1"/>
          <p:nvPr/>
        </p:nvSpPr>
        <p:spPr>
          <a:xfrm>
            <a:off x="6452521" y="1319550"/>
            <a:ext cx="266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rgbClr val="D93396"/>
                </a:solidFill>
                <a:latin typeface="Palatino Linotype" panose="02040502050505030304" pitchFamily="18" charset="0"/>
              </a:rPr>
              <a:t>4 Familles de modèles :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989DD17F-B13D-44E0-9D87-E89B0FA1EEC1}"/>
              </a:ext>
            </a:extLst>
          </p:cNvPr>
          <p:cNvSpPr/>
          <p:nvPr/>
        </p:nvSpPr>
        <p:spPr>
          <a:xfrm>
            <a:off x="6229485" y="2191370"/>
            <a:ext cx="253009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BAC591A2-99C9-4F0B-81CB-FD9B3790C93A}"/>
              </a:ext>
            </a:extLst>
          </p:cNvPr>
          <p:cNvSpPr/>
          <p:nvPr/>
        </p:nvSpPr>
        <p:spPr>
          <a:xfrm>
            <a:off x="6220043" y="3337597"/>
            <a:ext cx="253009" cy="12300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C05E5F-2C40-4B0F-A087-F746243B00BB}"/>
              </a:ext>
            </a:extLst>
          </p:cNvPr>
          <p:cNvSpPr txBox="1"/>
          <p:nvPr/>
        </p:nvSpPr>
        <p:spPr>
          <a:xfrm>
            <a:off x="6514737" y="3843610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Forêt aléatoire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78C56F-1511-4937-8593-CABD3E1702F0}"/>
              </a:ext>
            </a:extLst>
          </p:cNvPr>
          <p:cNvSpPr txBox="1"/>
          <p:nvPr/>
        </p:nvSpPr>
        <p:spPr>
          <a:xfrm>
            <a:off x="6512020" y="2588008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Régression linéaire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7962A71-F47B-42D2-856A-077BE9FA5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" y="1744906"/>
            <a:ext cx="6273864" cy="3458433"/>
          </a:xfrm>
          <a:prstGeom prst="rect">
            <a:avLst/>
          </a:prstGeom>
        </p:spPr>
      </p:pic>
      <p:sp>
        <p:nvSpPr>
          <p:cNvPr id="14" name="Légende : encadrée sans bordure 13">
            <a:extLst>
              <a:ext uri="{FF2B5EF4-FFF2-40B4-BE49-F238E27FC236}">
                <a16:creationId xmlns:a16="http://schemas.microsoft.com/office/drawing/2014/main" id="{2031D52D-94A5-4FA0-AE17-DF6650D0DA02}"/>
              </a:ext>
            </a:extLst>
          </p:cNvPr>
          <p:cNvSpPr/>
          <p:nvPr/>
        </p:nvSpPr>
        <p:spPr>
          <a:xfrm>
            <a:off x="6512020" y="1662466"/>
            <a:ext cx="2664296" cy="792087"/>
          </a:xfrm>
          <a:prstGeom prst="callout1">
            <a:avLst>
              <a:gd name="adj1" fmla="val 50898"/>
              <a:gd name="adj2" fmla="val 1217"/>
              <a:gd name="adj3" fmla="val 50990"/>
              <a:gd name="adj4" fmla="val -79278"/>
            </a:avLst>
          </a:prstGeom>
          <a:noFill/>
          <a:ln w="127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Moyenne statistique sur 30 ans</a:t>
            </a:r>
          </a:p>
        </p:txBody>
      </p:sp>
      <p:sp>
        <p:nvSpPr>
          <p:cNvPr id="23" name="Légende : encadrée sans bordure 22">
            <a:extLst>
              <a:ext uri="{FF2B5EF4-FFF2-40B4-BE49-F238E27FC236}">
                <a16:creationId xmlns:a16="http://schemas.microsoft.com/office/drawing/2014/main" id="{A46F8F7A-D84B-4979-9EC7-7142D10B1BD6}"/>
              </a:ext>
            </a:extLst>
          </p:cNvPr>
          <p:cNvSpPr/>
          <p:nvPr/>
        </p:nvSpPr>
        <p:spPr>
          <a:xfrm>
            <a:off x="6514200" y="4338043"/>
            <a:ext cx="1702999" cy="792087"/>
          </a:xfrm>
          <a:prstGeom prst="callout1">
            <a:avLst>
              <a:gd name="adj1" fmla="val 50898"/>
              <a:gd name="adj2" fmla="val 1217"/>
              <a:gd name="adj3" fmla="val 52049"/>
              <a:gd name="adj4" fmla="val -111815"/>
            </a:avLst>
          </a:prstGeom>
          <a:noFill/>
          <a:ln w="127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Série temporelle</a:t>
            </a:r>
          </a:p>
        </p:txBody>
      </p:sp>
    </p:spTree>
    <p:extLst>
      <p:ext uri="{BB962C8B-B14F-4D97-AF65-F5344CB8AC3E}">
        <p14:creationId xmlns:p14="http://schemas.microsoft.com/office/powerpoint/2010/main" val="3711536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7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446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Présentation de l’équipe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2A7DFEA-F171-429B-AAD0-9AF348DC9F97}"/>
              </a:ext>
            </a:extLst>
          </p:cNvPr>
          <p:cNvSpPr txBox="1"/>
          <p:nvPr/>
        </p:nvSpPr>
        <p:spPr>
          <a:xfrm>
            <a:off x="1067447" y="1484784"/>
            <a:ext cx="77131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- Hamza ISMAILI 	</a:t>
            </a:r>
            <a:r>
              <a:rPr lang="fr-FR" sz="2000" dirty="0">
                <a:solidFill>
                  <a:srgbClr val="D93396"/>
                </a:solidFill>
              </a:rPr>
              <a:t>JEMS</a:t>
            </a:r>
            <a:r>
              <a:rPr lang="fr-FR" sz="2000" dirty="0">
                <a:solidFill>
                  <a:schemeClr val="accent1"/>
                </a:solidFill>
              </a:rPr>
              <a:t> 		Data </a:t>
            </a:r>
            <a:r>
              <a:rPr lang="fr-FR" sz="2000" dirty="0" err="1">
                <a:solidFill>
                  <a:schemeClr val="accent1"/>
                </a:solidFill>
              </a:rPr>
              <a:t>Analyst</a:t>
            </a:r>
            <a:endParaRPr lang="fr-FR" sz="2000" dirty="0">
              <a:solidFill>
                <a:schemeClr val="accent1"/>
              </a:solidFill>
            </a:endParaRPr>
          </a:p>
          <a:p>
            <a:r>
              <a:rPr lang="fr-FR" sz="2000" dirty="0">
                <a:solidFill>
                  <a:schemeClr val="accent1"/>
                </a:solidFill>
              </a:rPr>
              <a:t>- Sabrina NEMEUR 	</a:t>
            </a:r>
            <a:r>
              <a:rPr lang="fr-FR" sz="2000" dirty="0" err="1">
                <a:solidFill>
                  <a:srgbClr val="D93396"/>
                </a:solidFill>
              </a:rPr>
              <a:t>Inventiv</a:t>
            </a:r>
            <a:r>
              <a:rPr lang="fr-FR" sz="2000" dirty="0">
                <a:solidFill>
                  <a:srgbClr val="D93396"/>
                </a:solidFill>
              </a:rPr>
              <a:t>’ IT	</a:t>
            </a:r>
            <a:r>
              <a:rPr lang="fr-FR" sz="2000" dirty="0">
                <a:solidFill>
                  <a:srgbClr val="FF0000"/>
                </a:solidFill>
              </a:rPr>
              <a:t>	</a:t>
            </a:r>
            <a:r>
              <a:rPr lang="fr-FR" sz="2000" dirty="0">
                <a:solidFill>
                  <a:schemeClr val="accent1"/>
                </a:solidFill>
              </a:rPr>
              <a:t>Data </a:t>
            </a:r>
            <a:r>
              <a:rPr lang="fr-FR" sz="2000" dirty="0" err="1">
                <a:solidFill>
                  <a:schemeClr val="accent1"/>
                </a:solidFill>
              </a:rPr>
              <a:t>Analyst</a:t>
            </a:r>
            <a:endParaRPr lang="fr-FR" sz="2000" dirty="0">
              <a:solidFill>
                <a:schemeClr val="accent1"/>
              </a:solidFill>
            </a:endParaRPr>
          </a:p>
          <a:p>
            <a:r>
              <a:rPr lang="fr-FR" sz="2000" dirty="0">
                <a:solidFill>
                  <a:schemeClr val="accent1"/>
                </a:solidFill>
              </a:rPr>
              <a:t>- Flora DEMGNE 	</a:t>
            </a:r>
            <a:r>
              <a:rPr lang="fr-FR" sz="2000" dirty="0">
                <a:solidFill>
                  <a:srgbClr val="D93396"/>
                </a:solidFill>
              </a:rPr>
              <a:t>Cloud 3.0 </a:t>
            </a:r>
            <a:r>
              <a:rPr lang="fr-FR" sz="2000" dirty="0">
                <a:solidFill>
                  <a:srgbClr val="00B050"/>
                </a:solidFill>
              </a:rPr>
              <a:t>		</a:t>
            </a:r>
            <a:r>
              <a:rPr lang="fr-FR" sz="2000" dirty="0">
                <a:solidFill>
                  <a:schemeClr val="accent1"/>
                </a:solidFill>
              </a:rPr>
              <a:t>Data </a:t>
            </a:r>
            <a:r>
              <a:rPr lang="fr-FR" sz="2000" dirty="0" err="1">
                <a:solidFill>
                  <a:schemeClr val="accent1"/>
                </a:solidFill>
              </a:rPr>
              <a:t>Analyst</a:t>
            </a:r>
            <a:endParaRPr lang="fr-FR" sz="2000" dirty="0">
              <a:solidFill>
                <a:schemeClr val="accent1"/>
              </a:solidFill>
            </a:endParaRPr>
          </a:p>
          <a:p>
            <a:r>
              <a:rPr lang="fr-FR" sz="2000" dirty="0">
                <a:solidFill>
                  <a:schemeClr val="accent1"/>
                </a:solidFill>
              </a:rPr>
              <a:t>- Olivier BRUNET	</a:t>
            </a:r>
            <a:r>
              <a:rPr lang="fr-FR" sz="2000" dirty="0">
                <a:solidFill>
                  <a:srgbClr val="D93396"/>
                </a:solidFill>
              </a:rPr>
              <a:t>JEMS</a:t>
            </a:r>
            <a:r>
              <a:rPr lang="fr-FR" sz="2000" dirty="0">
                <a:solidFill>
                  <a:schemeClr val="accent1"/>
                </a:solidFill>
              </a:rPr>
              <a:t> 		Data </a:t>
            </a:r>
            <a:r>
              <a:rPr lang="fr-FR" sz="2000" dirty="0" err="1">
                <a:solidFill>
                  <a:schemeClr val="accent1"/>
                </a:solidFill>
              </a:rPr>
              <a:t>Engineer</a:t>
            </a:r>
            <a:r>
              <a:rPr lang="fr-FR" sz="2000" dirty="0">
                <a:solidFill>
                  <a:schemeClr val="accent1"/>
                </a:solidFill>
              </a:rPr>
              <a:t> / </a:t>
            </a:r>
            <a:r>
              <a:rPr lang="fr-FR" sz="2000" dirty="0" err="1">
                <a:solidFill>
                  <a:schemeClr val="accent1"/>
                </a:solidFill>
              </a:rPr>
              <a:t>Scientist</a:t>
            </a:r>
            <a:endParaRPr lang="fr-FR" sz="2000" dirty="0">
              <a:solidFill>
                <a:schemeClr val="accent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623FFE0-B53F-44FE-B97F-9C71C6BFD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654" y="2978190"/>
            <a:ext cx="2952328" cy="278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97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68E58F7B-3734-468E-9884-22F748C27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315" y="2824165"/>
            <a:ext cx="6295370" cy="287810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EF5CA34B-831E-4CDD-A633-54C7EBE2186F}"/>
              </a:ext>
            </a:extLst>
          </p:cNvPr>
          <p:cNvSpPr txBox="1"/>
          <p:nvPr/>
        </p:nvSpPr>
        <p:spPr>
          <a:xfrm>
            <a:off x="457200" y="104775"/>
            <a:ext cx="814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4. Résultats : prédictions vs. valeurs réelles de rendements P.V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BB3680A-F774-4AD4-8F3A-B249DECC4909}"/>
              </a:ext>
            </a:extLst>
          </p:cNvPr>
          <p:cNvSpPr txBox="1"/>
          <p:nvPr/>
        </p:nvSpPr>
        <p:spPr>
          <a:xfrm>
            <a:off x="1524000" y="959680"/>
            <a:ext cx="61956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u="sng" dirty="0">
                <a:solidFill>
                  <a:srgbClr val="D93396"/>
                </a:solidFill>
                <a:latin typeface="Palatino Linotype" panose="02040502050505030304" pitchFamily="18" charset="0"/>
              </a:rPr>
              <a:t>Visualisation des rendements prédits &amp; réels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Abscisse = temps (1 mois) : </a:t>
            </a:r>
          </a:p>
          <a:p>
            <a:pPr marL="895243" lvl="1" indent="-285750">
              <a:buFontTx/>
              <a:buChar char="-"/>
            </a:pP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30 pics (rendements &gt; 0 ) </a:t>
            </a: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30 jours</a:t>
            </a:r>
          </a:p>
          <a:p>
            <a:pPr marL="895243" lvl="1" indent="-285750">
              <a:buFontTx/>
              <a:buChar char="-"/>
            </a:pP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30 plateaux (rendements = 0 )  </a:t>
            </a: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30 nuits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Avantage : bonne fréquence quotidienne</a:t>
            </a: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Inconvénient : du mal à appréhender la bonne valeur de rendement (hauteur du pic) </a:t>
            </a: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6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valeurs prédites « lissées »</a:t>
            </a:r>
            <a:endParaRPr lang="fr-FR" sz="1600" dirty="0">
              <a:solidFill>
                <a:srgbClr val="D93396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0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814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4. Résultats &amp; conclusions : perspectives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8EAE52B-FFD7-4652-B2C1-4937A3AEA90C}"/>
              </a:ext>
            </a:extLst>
          </p:cNvPr>
          <p:cNvSpPr txBox="1"/>
          <p:nvPr/>
        </p:nvSpPr>
        <p:spPr>
          <a:xfrm>
            <a:off x="1331640" y="1305475"/>
            <a:ext cx="68836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u="sng" dirty="0">
                <a:solidFill>
                  <a:schemeClr val="accent1"/>
                </a:solidFill>
                <a:latin typeface="Palatino Linotype" panose="02040502050505030304" pitchFamily="18" charset="0"/>
              </a:rPr>
              <a:t>Améliorer les modèles :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Enrichir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la donnée avec les infos sur la météo.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Intégrer l’historique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des rendements pour la prédiction à une heure donnée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Essayer un modèle de </a:t>
            </a:r>
            <a:r>
              <a:rPr lang="fr-FR" sz="1800" dirty="0" err="1">
                <a:solidFill>
                  <a:srgbClr val="D93396"/>
                </a:solidFill>
                <a:latin typeface="Palatino Linotype" panose="02040502050505030304" pitchFamily="18" charset="0"/>
              </a:rPr>
              <a:t>deep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 </a:t>
            </a:r>
            <a:r>
              <a:rPr lang="fr-FR" sz="1800" dirty="0" err="1">
                <a:solidFill>
                  <a:srgbClr val="D93396"/>
                </a:solidFill>
                <a:latin typeface="Palatino Linotype" panose="02040502050505030304" pitchFamily="18" charset="0"/>
              </a:rPr>
              <a:t>learning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(type RNN – LSTM).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Croiser les rendements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éoliens et photovoltaïques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43CEE11-9ACF-434F-9763-CF4DE870D379}"/>
              </a:ext>
            </a:extLst>
          </p:cNvPr>
          <p:cNvSpPr txBox="1"/>
          <p:nvPr/>
        </p:nvSpPr>
        <p:spPr>
          <a:xfrm>
            <a:off x="1331640" y="3808699"/>
            <a:ext cx="7355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u="sng" dirty="0">
                <a:solidFill>
                  <a:schemeClr val="accent1"/>
                </a:solidFill>
                <a:latin typeface="Palatino Linotype" panose="02040502050505030304" pitchFamily="18" charset="0"/>
              </a:rPr>
              <a:t>Perspectives :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Voir plus grand :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à l’échelle nationale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800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scalabité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de l’architecture.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Faire un modèle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 prédictif de la consommation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Réaliser un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modèle global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intégrant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consommation &amp; production</a:t>
            </a:r>
          </a:p>
        </p:txBody>
      </p:sp>
    </p:spTree>
    <p:extLst>
      <p:ext uri="{BB962C8B-B14F-4D97-AF65-F5344CB8AC3E}">
        <p14:creationId xmlns:p14="http://schemas.microsoft.com/office/powerpoint/2010/main" val="2212171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988724D-AAAC-4A56-97ED-3FFE6C88FB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3" r="626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76EE811-D366-49BD-8331-9700A66E1A12}"/>
              </a:ext>
            </a:extLst>
          </p:cNvPr>
          <p:cNvSpPr txBox="1"/>
          <p:nvPr/>
        </p:nvSpPr>
        <p:spPr>
          <a:xfrm>
            <a:off x="2012855" y="836712"/>
            <a:ext cx="5405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Palatino Linotype" panose="02040502050505030304" pitchFamily="18" charset="0"/>
              </a:rPr>
              <a:t>Merci pour votre attention :)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10F23464-BF32-4741-A954-BCCB1256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5D7EEF-5C9D-4280-B324-E3BF20E2916D}"/>
              </a:ext>
            </a:extLst>
          </p:cNvPr>
          <p:cNvSpPr txBox="1"/>
          <p:nvPr/>
        </p:nvSpPr>
        <p:spPr>
          <a:xfrm>
            <a:off x="3131840" y="6202384"/>
            <a:ext cx="3167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>
                <a:solidFill>
                  <a:schemeClr val="bg1"/>
                </a:solidFill>
                <a:latin typeface="Palatino Linotype" panose="02040502050505030304" pitchFamily="18" charset="0"/>
              </a:rPr>
              <a:t>Olivier Brunet – 23/12/2019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6D9DDD2-B5C5-4DBE-83C4-B51396AF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20888"/>
            <a:ext cx="1621161" cy="16211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5E5E846-129A-40C9-8A48-F97083345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79" y="2619567"/>
            <a:ext cx="160042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4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F95782B-281D-4C1C-A346-6DD1C793C40A}"/>
              </a:ext>
            </a:extLst>
          </p:cNvPr>
          <p:cNvSpPr txBox="1"/>
          <p:nvPr/>
        </p:nvSpPr>
        <p:spPr>
          <a:xfrm>
            <a:off x="457200" y="104776"/>
            <a:ext cx="857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Annexes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D640397-8C9C-4FA6-BC5F-D283A49850A9}"/>
              </a:ext>
            </a:extLst>
          </p:cNvPr>
          <p:cNvSpPr txBox="1"/>
          <p:nvPr/>
        </p:nvSpPr>
        <p:spPr>
          <a:xfrm>
            <a:off x="3707904" y="1700808"/>
            <a:ext cx="1920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D93396"/>
                </a:solidFill>
                <a:latin typeface="Palatino Linotype" panose="02040502050505030304" pitchFamily="18" charset="0"/>
              </a:rPr>
              <a:t>Annexes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E75646A-326C-4407-BD80-DEB207EC7C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76" y="2285583"/>
            <a:ext cx="5196647" cy="33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11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F95782B-281D-4C1C-A346-6DD1C793C40A}"/>
              </a:ext>
            </a:extLst>
          </p:cNvPr>
          <p:cNvSpPr txBox="1"/>
          <p:nvPr/>
        </p:nvSpPr>
        <p:spPr>
          <a:xfrm>
            <a:off x="457200" y="104776"/>
            <a:ext cx="8579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Annexe : contexte – évolution de la consommation d’</a:t>
            </a:r>
            <a:r>
              <a:rPr lang="fr-FR" sz="2000" dirty="0" err="1">
                <a:solidFill>
                  <a:schemeClr val="accent1"/>
                </a:solidFill>
              </a:rPr>
              <a:t>EnR</a:t>
            </a:r>
            <a:r>
              <a:rPr lang="fr-FR" sz="2000" dirty="0">
                <a:solidFill>
                  <a:schemeClr val="accent1"/>
                </a:solidFill>
              </a:rPr>
              <a:t> / monde vs U.E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05C71D3-E90E-47AB-B40B-A89B44E05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749869"/>
            <a:ext cx="4466830" cy="24708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07417D6-D8B8-49B0-AD96-050E9B66F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3737522"/>
            <a:ext cx="4423776" cy="2470884"/>
          </a:xfrm>
          <a:prstGeom prst="rect">
            <a:avLst/>
          </a:prstGeom>
        </p:spPr>
      </p:pic>
      <p:sp>
        <p:nvSpPr>
          <p:cNvPr id="17" name="Légende : encadrée sans bordure 16">
            <a:extLst>
              <a:ext uri="{FF2B5EF4-FFF2-40B4-BE49-F238E27FC236}">
                <a16:creationId xmlns:a16="http://schemas.microsoft.com/office/drawing/2014/main" id="{A31B26C8-2FDD-438F-BAA6-2F8333390E6F}"/>
              </a:ext>
            </a:extLst>
          </p:cNvPr>
          <p:cNvSpPr/>
          <p:nvPr/>
        </p:nvSpPr>
        <p:spPr>
          <a:xfrm>
            <a:off x="251520" y="2049941"/>
            <a:ext cx="2133600" cy="938141"/>
          </a:xfrm>
          <a:prstGeom prst="callout1">
            <a:avLst>
              <a:gd name="adj1" fmla="val 41956"/>
              <a:gd name="adj2" fmla="val 102685"/>
              <a:gd name="adj3" fmla="val 9337"/>
              <a:gd name="adj4" fmla="val 160488"/>
            </a:avLst>
          </a:prstGeom>
          <a:noFill/>
          <a:ln w="127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rgbClr val="0070C0"/>
                </a:solidFill>
              </a:rPr>
              <a:t>A l’échelle mondiale : les biocarburants sont prépondérants mais déclinent.</a:t>
            </a:r>
          </a:p>
        </p:txBody>
      </p:sp>
      <p:sp>
        <p:nvSpPr>
          <p:cNvPr id="18" name="Légende : encadrée sans bordure 17">
            <a:extLst>
              <a:ext uri="{FF2B5EF4-FFF2-40B4-BE49-F238E27FC236}">
                <a16:creationId xmlns:a16="http://schemas.microsoft.com/office/drawing/2014/main" id="{9A9FFE32-1406-4497-A416-278FE0CA8FD2}"/>
              </a:ext>
            </a:extLst>
          </p:cNvPr>
          <p:cNvSpPr/>
          <p:nvPr/>
        </p:nvSpPr>
        <p:spPr>
          <a:xfrm>
            <a:off x="323528" y="4653136"/>
            <a:ext cx="2133600" cy="938141"/>
          </a:xfrm>
          <a:prstGeom prst="callout1">
            <a:avLst>
              <a:gd name="adj1" fmla="val 41956"/>
              <a:gd name="adj2" fmla="val 102685"/>
              <a:gd name="adj3" fmla="val 9337"/>
              <a:gd name="adj4" fmla="val 160488"/>
            </a:avLst>
          </a:prstGeom>
          <a:noFill/>
          <a:ln w="127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>
                <a:solidFill>
                  <a:srgbClr val="0070C0"/>
                </a:solidFill>
              </a:rPr>
              <a:t>A l’échelle </a:t>
            </a:r>
            <a:r>
              <a:rPr lang="fr-FR" sz="1600" dirty="0" err="1">
                <a:solidFill>
                  <a:srgbClr val="0070C0"/>
                </a:solidFill>
              </a:rPr>
              <a:t>européene</a:t>
            </a:r>
            <a:r>
              <a:rPr lang="fr-FR" sz="1600" dirty="0">
                <a:solidFill>
                  <a:srgbClr val="0070C0"/>
                </a:solidFill>
              </a:rPr>
              <a:t> : pas de biocarburant -  le solaire et l’éolien en pleine expansion.</a:t>
            </a:r>
          </a:p>
        </p:txBody>
      </p:sp>
    </p:spTree>
    <p:extLst>
      <p:ext uri="{BB962C8B-B14F-4D97-AF65-F5344CB8AC3E}">
        <p14:creationId xmlns:p14="http://schemas.microsoft.com/office/powerpoint/2010/main" val="1691455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733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Annexe technique : méthode pour réaliser les prédictions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9E8B3FAB-75F8-4A5C-A953-1AB8C2029B13}"/>
              </a:ext>
            </a:extLst>
          </p:cNvPr>
          <p:cNvSpPr txBox="1"/>
          <p:nvPr/>
        </p:nvSpPr>
        <p:spPr>
          <a:xfrm>
            <a:off x="2411760" y="783435"/>
            <a:ext cx="261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1ère analyse – 30 pays.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6A60EBB-8411-4E2E-87AD-CEEBE2B04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086" y="530139"/>
            <a:ext cx="1755426" cy="118079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B1BE348-5CC1-44F1-8BA3-FD1D42EAB631}"/>
              </a:ext>
            </a:extLst>
          </p:cNvPr>
          <p:cNvSpPr txBox="1"/>
          <p:nvPr/>
        </p:nvSpPr>
        <p:spPr>
          <a:xfrm>
            <a:off x="2415910" y="1844826"/>
            <a:ext cx="3380226" cy="377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Clustering (ML non supervisé).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CABA99-53AB-4473-99EE-9DBBB39EA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6" y="1813875"/>
            <a:ext cx="2271305" cy="77076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9DA91F5F-DC8F-4874-8E6F-66F2CC84FCD8}"/>
              </a:ext>
            </a:extLst>
          </p:cNvPr>
          <p:cNvSpPr txBox="1"/>
          <p:nvPr/>
        </p:nvSpPr>
        <p:spPr>
          <a:xfrm>
            <a:off x="2459914" y="2800694"/>
            <a:ext cx="369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2</a:t>
            </a:r>
            <a:r>
              <a:rPr lang="fr-FR" sz="1800" baseline="300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ème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analyse – 1 pays par cluster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38903A-8A85-42E1-83DD-8AFF197A7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869" y="2681103"/>
            <a:ext cx="1510085" cy="1008112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68AAD0A-973B-4C76-B0EA-D49C2F565567}"/>
              </a:ext>
            </a:extLst>
          </p:cNvPr>
          <p:cNvCxnSpPr/>
          <p:nvPr/>
        </p:nvCxnSpPr>
        <p:spPr>
          <a:xfrm>
            <a:off x="3491880" y="1152767"/>
            <a:ext cx="0" cy="69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47C3F448-7AB9-47EE-BEA1-CF515E03B9CD}"/>
              </a:ext>
            </a:extLst>
          </p:cNvPr>
          <p:cNvCxnSpPr>
            <a:cxnSpLocks/>
          </p:cNvCxnSpPr>
          <p:nvPr/>
        </p:nvCxnSpPr>
        <p:spPr>
          <a:xfrm>
            <a:off x="3491880" y="2222534"/>
            <a:ext cx="0" cy="48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2E73811-3C43-41FF-899D-CBC55ABBF27A}"/>
              </a:ext>
            </a:extLst>
          </p:cNvPr>
          <p:cNvSpPr txBox="1"/>
          <p:nvPr/>
        </p:nvSpPr>
        <p:spPr>
          <a:xfrm>
            <a:off x="2459913" y="3887213"/>
            <a:ext cx="369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Proof of concept (P.O.C)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3440E3E-C1FD-45A3-9237-57AE223B8E52}"/>
              </a:ext>
            </a:extLst>
          </p:cNvPr>
          <p:cNvCxnSpPr>
            <a:cxnSpLocks/>
          </p:cNvCxnSpPr>
          <p:nvPr/>
        </p:nvCxnSpPr>
        <p:spPr>
          <a:xfrm>
            <a:off x="3502329" y="3185807"/>
            <a:ext cx="0" cy="70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57F510E-F96B-431B-B2B1-8D0B03A8E616}"/>
              </a:ext>
            </a:extLst>
          </p:cNvPr>
          <p:cNvSpPr txBox="1"/>
          <p:nvPr/>
        </p:nvSpPr>
        <p:spPr>
          <a:xfrm>
            <a:off x="2443196" y="5013039"/>
            <a:ext cx="369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Prototype (Big Data)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FC0764A-2502-4532-BFD6-701A6275BC30}"/>
              </a:ext>
            </a:extLst>
          </p:cNvPr>
          <p:cNvCxnSpPr>
            <a:cxnSpLocks/>
          </p:cNvCxnSpPr>
          <p:nvPr/>
        </p:nvCxnSpPr>
        <p:spPr>
          <a:xfrm>
            <a:off x="3491880" y="4256545"/>
            <a:ext cx="0" cy="701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47F08E58-3D5E-482C-A687-DFE3FEEAE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0019" y="3785675"/>
            <a:ext cx="2426782" cy="1092052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61CA8458-0AD9-4903-9C8B-534340161E62}"/>
              </a:ext>
            </a:extLst>
          </p:cNvPr>
          <p:cNvCxnSpPr>
            <a:cxnSpLocks/>
          </p:cNvCxnSpPr>
          <p:nvPr/>
        </p:nvCxnSpPr>
        <p:spPr>
          <a:xfrm>
            <a:off x="4948064" y="968101"/>
            <a:ext cx="1605137" cy="0"/>
          </a:xfrm>
          <a:prstGeom prst="straightConnector1">
            <a:avLst/>
          </a:prstGeom>
          <a:ln>
            <a:solidFill>
              <a:srgbClr val="D933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8D0C146-4E6D-4D0F-A9F9-DE33C18511C7}"/>
              </a:ext>
            </a:extLst>
          </p:cNvPr>
          <p:cNvCxnSpPr>
            <a:cxnSpLocks/>
          </p:cNvCxnSpPr>
          <p:nvPr/>
        </p:nvCxnSpPr>
        <p:spPr>
          <a:xfrm>
            <a:off x="5668233" y="2033680"/>
            <a:ext cx="631959" cy="0"/>
          </a:xfrm>
          <a:prstGeom prst="straightConnector1">
            <a:avLst/>
          </a:prstGeom>
          <a:ln>
            <a:solidFill>
              <a:srgbClr val="D933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8FA25AFF-494F-47E1-A98A-26BD4A61C526}"/>
              </a:ext>
            </a:extLst>
          </p:cNvPr>
          <p:cNvCxnSpPr>
            <a:cxnSpLocks/>
          </p:cNvCxnSpPr>
          <p:nvPr/>
        </p:nvCxnSpPr>
        <p:spPr>
          <a:xfrm>
            <a:off x="5796136" y="2985360"/>
            <a:ext cx="1071736" cy="0"/>
          </a:xfrm>
          <a:prstGeom prst="straightConnector1">
            <a:avLst/>
          </a:prstGeom>
          <a:ln>
            <a:solidFill>
              <a:srgbClr val="D933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E91EA8B2-F2A1-40D5-BA2D-C2728E309D90}"/>
              </a:ext>
            </a:extLst>
          </p:cNvPr>
          <p:cNvCxnSpPr>
            <a:cxnSpLocks/>
          </p:cNvCxnSpPr>
          <p:nvPr/>
        </p:nvCxnSpPr>
        <p:spPr>
          <a:xfrm>
            <a:off x="5067721" y="4070758"/>
            <a:ext cx="1376487" cy="1121"/>
          </a:xfrm>
          <a:prstGeom prst="straightConnector1">
            <a:avLst/>
          </a:prstGeom>
          <a:ln>
            <a:solidFill>
              <a:srgbClr val="D933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043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4C124D25-B4EF-4DE5-845F-47B1F95B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579197"/>
            <a:ext cx="4291757" cy="279828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BF20F8B-A706-4229-B101-E055DE101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85" y="3470163"/>
            <a:ext cx="4329282" cy="2479117"/>
          </a:xfrm>
          <a:prstGeom prst="rect">
            <a:avLst/>
          </a:prstGeom>
        </p:spPr>
      </p:pic>
      <p:sp>
        <p:nvSpPr>
          <p:cNvPr id="17" name="Légende : encadrée sans bordure 16">
            <a:extLst>
              <a:ext uri="{FF2B5EF4-FFF2-40B4-BE49-F238E27FC236}">
                <a16:creationId xmlns:a16="http://schemas.microsoft.com/office/drawing/2014/main" id="{23DB4E24-B16B-4BDA-AB3C-C09D6DDF0FB3}"/>
              </a:ext>
            </a:extLst>
          </p:cNvPr>
          <p:cNvSpPr/>
          <p:nvPr/>
        </p:nvSpPr>
        <p:spPr>
          <a:xfrm>
            <a:off x="755576" y="2025399"/>
            <a:ext cx="1656184" cy="899546"/>
          </a:xfrm>
          <a:prstGeom prst="callout1">
            <a:avLst>
              <a:gd name="adj1" fmla="val 41956"/>
              <a:gd name="adj2" fmla="val 102685"/>
              <a:gd name="adj3" fmla="val 12914"/>
              <a:gd name="adj4" fmla="val 150717"/>
            </a:avLst>
          </a:prstGeom>
          <a:noFill/>
          <a:ln w="127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0070C0"/>
                </a:solidFill>
              </a:rPr>
              <a:t>Distribution des valeurs</a:t>
            </a:r>
          </a:p>
        </p:txBody>
      </p:sp>
      <p:sp>
        <p:nvSpPr>
          <p:cNvPr id="18" name="Légende : encadrée sans bordure 17">
            <a:extLst>
              <a:ext uri="{FF2B5EF4-FFF2-40B4-BE49-F238E27FC236}">
                <a16:creationId xmlns:a16="http://schemas.microsoft.com/office/drawing/2014/main" id="{99045518-DFF4-44E1-A307-29943D0C131A}"/>
              </a:ext>
            </a:extLst>
          </p:cNvPr>
          <p:cNvSpPr/>
          <p:nvPr/>
        </p:nvSpPr>
        <p:spPr>
          <a:xfrm>
            <a:off x="7164288" y="4015522"/>
            <a:ext cx="1433792" cy="648072"/>
          </a:xfrm>
          <a:prstGeom prst="callout1">
            <a:avLst>
              <a:gd name="adj1" fmla="val 50004"/>
              <a:gd name="adj2" fmla="val -1536"/>
              <a:gd name="adj3" fmla="val 28116"/>
              <a:gd name="adj4" fmla="val -30017"/>
            </a:avLst>
          </a:prstGeom>
          <a:noFill/>
          <a:ln w="127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rgbClr val="0070C0"/>
                </a:solidFill>
              </a:rPr>
              <a:t>Boites à moustaches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D833C3-A007-4139-97DF-F32662347A9A}"/>
              </a:ext>
            </a:extLst>
          </p:cNvPr>
          <p:cNvSpPr txBox="1"/>
          <p:nvPr/>
        </p:nvSpPr>
        <p:spPr>
          <a:xfrm>
            <a:off x="457200" y="104775"/>
            <a:ext cx="865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Annexe = distribution statistiques des valeurs de rendement photovoltaïque</a:t>
            </a:r>
          </a:p>
        </p:txBody>
      </p:sp>
    </p:spTree>
    <p:extLst>
      <p:ext uri="{BB962C8B-B14F-4D97-AF65-F5344CB8AC3E}">
        <p14:creationId xmlns:p14="http://schemas.microsoft.com/office/powerpoint/2010/main" val="456906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814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4. Résultats &amp; conclusions : pertinence du meilleur modèle de prédiction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27AB2AD6-B1F3-4FBD-8972-6BCB99C1B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67714"/>
            <a:ext cx="5865825" cy="4074082"/>
          </a:xfrm>
          <a:prstGeom prst="rect">
            <a:avLst/>
          </a:prstGeom>
        </p:spPr>
      </p:pic>
      <p:sp>
        <p:nvSpPr>
          <p:cNvPr id="14" name="Légende : encadrée sans bordure 13">
            <a:extLst>
              <a:ext uri="{FF2B5EF4-FFF2-40B4-BE49-F238E27FC236}">
                <a16:creationId xmlns:a16="http://schemas.microsoft.com/office/drawing/2014/main" id="{2031D52D-94A5-4FA0-AE17-DF6650D0DA02}"/>
              </a:ext>
            </a:extLst>
          </p:cNvPr>
          <p:cNvSpPr/>
          <p:nvPr/>
        </p:nvSpPr>
        <p:spPr>
          <a:xfrm>
            <a:off x="6498518" y="1387928"/>
            <a:ext cx="2664296" cy="792087"/>
          </a:xfrm>
          <a:prstGeom prst="callout1">
            <a:avLst>
              <a:gd name="adj1" fmla="val 50898"/>
              <a:gd name="adj2" fmla="val 1217"/>
              <a:gd name="adj3" fmla="val 49931"/>
              <a:gd name="adj4" fmla="val -90613"/>
            </a:avLst>
          </a:prstGeom>
          <a:noFill/>
          <a:ln w="12700"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Moyenne statistique sur 30 ans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24EBD36-DEB8-4804-ADBC-7B957F146C7C}"/>
              </a:ext>
            </a:extLst>
          </p:cNvPr>
          <p:cNvSpPr txBox="1"/>
          <p:nvPr/>
        </p:nvSpPr>
        <p:spPr>
          <a:xfrm>
            <a:off x="1403287" y="1050318"/>
            <a:ext cx="344182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rgbClr val="D93396"/>
                </a:solidFill>
                <a:latin typeface="Palatino Linotype" panose="02040502050505030304" pitchFamily="18" charset="0"/>
              </a:rPr>
              <a:t>Erreurs des différents modèles :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078B112-7F5E-4856-A705-86E6524A72AC}"/>
              </a:ext>
            </a:extLst>
          </p:cNvPr>
          <p:cNvSpPr txBox="1"/>
          <p:nvPr/>
        </p:nvSpPr>
        <p:spPr>
          <a:xfrm>
            <a:off x="6439019" y="1045012"/>
            <a:ext cx="26642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700" dirty="0">
                <a:solidFill>
                  <a:srgbClr val="D93396"/>
                </a:solidFill>
                <a:latin typeface="Palatino Linotype" panose="02040502050505030304" pitchFamily="18" charset="0"/>
              </a:rPr>
              <a:t>4 Familles de modèles :</a:t>
            </a:r>
          </a:p>
        </p:txBody>
      </p:sp>
      <p:sp>
        <p:nvSpPr>
          <p:cNvPr id="3" name="Accolade fermante 2">
            <a:extLst>
              <a:ext uri="{FF2B5EF4-FFF2-40B4-BE49-F238E27FC236}">
                <a16:creationId xmlns:a16="http://schemas.microsoft.com/office/drawing/2014/main" id="{989DD17F-B13D-44E0-9D87-E89B0FA1EEC1}"/>
              </a:ext>
            </a:extLst>
          </p:cNvPr>
          <p:cNvSpPr/>
          <p:nvPr/>
        </p:nvSpPr>
        <p:spPr>
          <a:xfrm>
            <a:off x="6215983" y="1916832"/>
            <a:ext cx="253009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BAC591A2-99C9-4F0B-81CB-FD9B3790C93A}"/>
              </a:ext>
            </a:extLst>
          </p:cNvPr>
          <p:cNvSpPr/>
          <p:nvPr/>
        </p:nvSpPr>
        <p:spPr>
          <a:xfrm>
            <a:off x="6206541" y="3063059"/>
            <a:ext cx="253009" cy="139134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CAAB9C21-9A8F-435C-B76E-ECD869C853AD}"/>
              </a:ext>
            </a:extLst>
          </p:cNvPr>
          <p:cNvSpPr/>
          <p:nvPr/>
        </p:nvSpPr>
        <p:spPr>
          <a:xfrm>
            <a:off x="6237717" y="4520513"/>
            <a:ext cx="253009" cy="85270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C05E5F-2C40-4B0F-A087-F746243B00BB}"/>
              </a:ext>
            </a:extLst>
          </p:cNvPr>
          <p:cNvSpPr txBox="1"/>
          <p:nvPr/>
        </p:nvSpPr>
        <p:spPr>
          <a:xfrm>
            <a:off x="6501235" y="3569072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Forêt aléatoire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6918FC8-797D-420B-82BD-44E2773A2A5C}"/>
              </a:ext>
            </a:extLst>
          </p:cNvPr>
          <p:cNvSpPr txBox="1"/>
          <p:nvPr/>
        </p:nvSpPr>
        <p:spPr>
          <a:xfrm>
            <a:off x="6519476" y="4791364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Série temporelle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B78C56F-1511-4937-8593-CABD3E1702F0}"/>
              </a:ext>
            </a:extLst>
          </p:cNvPr>
          <p:cNvSpPr txBox="1"/>
          <p:nvPr/>
        </p:nvSpPr>
        <p:spPr>
          <a:xfrm>
            <a:off x="6498518" y="2313470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Régression linéaire</a:t>
            </a:r>
          </a:p>
        </p:txBody>
      </p:sp>
    </p:spTree>
    <p:extLst>
      <p:ext uri="{BB962C8B-B14F-4D97-AF65-F5344CB8AC3E}">
        <p14:creationId xmlns:p14="http://schemas.microsoft.com/office/powerpoint/2010/main" val="461654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446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Présentation de l’entreprise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49EF1B72-91F6-47CE-8E38-E5E85909929E}"/>
              </a:ext>
            </a:extLst>
          </p:cNvPr>
          <p:cNvSpPr txBox="1"/>
          <p:nvPr/>
        </p:nvSpPr>
        <p:spPr>
          <a:xfrm>
            <a:off x="1331640" y="2060848"/>
            <a:ext cx="6624736" cy="3744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ESN / cabinet de conseil et d’ingénierie</a:t>
            </a: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Fondé en 2002, certifié ISO 2700</a:t>
            </a:r>
          </a:p>
          <a:p>
            <a:pPr marL="342900" indent="-342900">
              <a:buFontTx/>
              <a:buChar char="-"/>
            </a:pPr>
            <a:endParaRPr lang="fr-FR" sz="18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~500 collaborateurs (forte croissance)</a:t>
            </a: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C.A 2019 ~50 M€</a:t>
            </a:r>
          </a:p>
          <a:p>
            <a:pPr marL="342900" indent="-342900">
              <a:buFontTx/>
              <a:buChar char="-"/>
            </a:pPr>
            <a:endParaRPr lang="fr-FR" sz="18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4 cœurs de métier : l’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Infra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, la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MOE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- la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AMOA/MOA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- la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B.I</a:t>
            </a: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Secteurs d’activités variés : la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santé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, l’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agriculture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, le </a:t>
            </a:r>
            <a:r>
              <a:rPr lang="fr-FR" sz="1800" dirty="0" err="1">
                <a:solidFill>
                  <a:srgbClr val="D93396"/>
                </a:solidFill>
                <a:latin typeface="Palatino Linotype" panose="02040502050505030304" pitchFamily="18" charset="0"/>
              </a:rPr>
              <a:t>retail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, la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finance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&amp; l’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industrie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fr-FR" sz="18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Un acteur </a:t>
            </a:r>
            <a:r>
              <a:rPr lang="fr-FR" sz="1800" dirty="0" err="1">
                <a:solidFill>
                  <a:srgbClr val="D93396"/>
                </a:solidFill>
                <a:latin typeface="Palatino Linotype" panose="02040502050505030304" pitchFamily="18" charset="0"/>
              </a:rPr>
              <a:t>Datacentric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Smart </a:t>
            </a:r>
            <a:r>
              <a:rPr lang="fr-FR" sz="1800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Lab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dédié à l’innovation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2ADE5B1-FA7F-4476-85DD-DB18AF3E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6504"/>
            <a:ext cx="9144000" cy="10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12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446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Plan de la présentation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4DCFA6D-1F1D-42D4-8928-21552AA878AD}"/>
              </a:ext>
            </a:extLst>
          </p:cNvPr>
          <p:cNvSpPr txBox="1"/>
          <p:nvPr/>
        </p:nvSpPr>
        <p:spPr>
          <a:xfrm>
            <a:off x="1835696" y="1035533"/>
            <a:ext cx="59046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fr-FR" sz="2000" dirty="0">
                <a:solidFill>
                  <a:srgbClr val="D93396"/>
                </a:solidFill>
                <a:latin typeface="Palatino Linotype" panose="02040502050505030304" pitchFamily="18" charset="0"/>
              </a:rPr>
              <a:t>Contexte &amp; enjeux 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Contexte, enjeux liées aux </a:t>
            </a:r>
            <a:r>
              <a:rPr lang="fr-FR" sz="2000" i="1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EnR</a:t>
            </a:r>
            <a:endParaRPr lang="fr-FR" sz="2000" i="1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Besoins &amp; uses cases finaux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Etapes du projet</a:t>
            </a:r>
          </a:p>
          <a:p>
            <a:pPr marL="457200" indent="-457200">
              <a:buAutoNum type="arabicPeriod"/>
            </a:pPr>
            <a:r>
              <a:rPr lang="fr-FR" sz="2000" dirty="0">
                <a:solidFill>
                  <a:srgbClr val="D93396"/>
                </a:solidFill>
                <a:latin typeface="Palatino Linotype" panose="02040502050505030304" pitchFamily="18" charset="0"/>
              </a:rPr>
              <a:t>Organisation mise en place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Travail collaboratif / outils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Mode agile – </a:t>
            </a:r>
            <a:r>
              <a:rPr lang="fr-FR" sz="2000" i="1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framework</a:t>
            </a: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 </a:t>
            </a:r>
            <a:r>
              <a:rPr lang="fr-FR" sz="2000" i="1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scrum</a:t>
            </a:r>
            <a:endParaRPr lang="fr-FR" sz="2000" i="1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457200" indent="-457200">
              <a:buFontTx/>
              <a:buAutoNum type="arabicPeriod"/>
            </a:pPr>
            <a:r>
              <a:rPr lang="fr-FR" sz="2000" dirty="0">
                <a:solidFill>
                  <a:srgbClr val="D93396"/>
                </a:solidFill>
                <a:latin typeface="Palatino Linotype" panose="02040502050505030304" pitchFamily="18" charset="0"/>
              </a:rPr>
              <a:t>Réponse technique – Big Data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Méthodologie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Sources de données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Architecture retenue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Exploratory</a:t>
            </a: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 Data </a:t>
            </a:r>
            <a:r>
              <a:rPr lang="fr-FR" sz="2000" i="1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Analysis</a:t>
            </a:r>
            <a:endParaRPr lang="fr-FR" sz="2000" i="1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Machine Learning &amp; prédictions</a:t>
            </a:r>
          </a:p>
          <a:p>
            <a:pPr marL="457200" indent="-457200">
              <a:buAutoNum type="arabicPeriod"/>
            </a:pPr>
            <a:r>
              <a:rPr lang="fr-FR" sz="2000" dirty="0">
                <a:solidFill>
                  <a:srgbClr val="D93396"/>
                </a:solidFill>
                <a:latin typeface="Palatino Linotype" panose="02040502050505030304" pitchFamily="18" charset="0"/>
              </a:rPr>
              <a:t>Résultats et conclusions</a:t>
            </a:r>
          </a:p>
          <a:p>
            <a:pPr marL="1066693" lvl="1" indent="-457200">
              <a:buFont typeface="Arial" panose="020B0604020202020204" pitchFamily="34" charset="0"/>
              <a:buChar char="•"/>
            </a:pPr>
            <a:r>
              <a:rPr lang="fr-FR" sz="2000" i="1" dirty="0">
                <a:solidFill>
                  <a:schemeClr val="accent1"/>
                </a:solidFill>
                <a:latin typeface="Palatino Linotype" panose="02040502050505030304" pitchFamily="18" charset="0"/>
              </a:rPr>
              <a:t>Perspectives / préconisations</a:t>
            </a:r>
          </a:p>
          <a:p>
            <a:pPr marL="342900" indent="-342900">
              <a:buFontTx/>
              <a:buChar char="-"/>
            </a:pPr>
            <a:endParaRPr lang="fr-FR" sz="20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46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446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1. Introduction : contexte &amp; enjeux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3F4CF74D-3B1B-4F51-8229-1B5E5C0067BE}"/>
              </a:ext>
            </a:extLst>
          </p:cNvPr>
          <p:cNvSpPr txBox="1"/>
          <p:nvPr/>
        </p:nvSpPr>
        <p:spPr>
          <a:xfrm>
            <a:off x="2555776" y="1700808"/>
            <a:ext cx="4392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D93396"/>
                </a:solidFill>
                <a:latin typeface="Palatino Linotype" panose="02040502050505030304" pitchFamily="18" charset="0"/>
              </a:rPr>
              <a:t>1. Contexte et enjeux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A82A6F-B04C-4D4D-936E-486E5E1A62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83" y="2342187"/>
            <a:ext cx="4725398" cy="221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446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1. Introduction : contexte &amp; enjeux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BA0C72F-FE75-42D3-963B-AB3A20C05E1D}"/>
              </a:ext>
            </a:extLst>
          </p:cNvPr>
          <p:cNvSpPr txBox="1"/>
          <p:nvPr/>
        </p:nvSpPr>
        <p:spPr>
          <a:xfrm>
            <a:off x="848208" y="1124744"/>
            <a:ext cx="78385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La transformation de l’énergie :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secteur stratégique </a:t>
            </a: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La </a:t>
            </a: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transition écologique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: enjeu majeur, comment passer :</a:t>
            </a:r>
          </a:p>
          <a:p>
            <a:pPr marL="952393" lvl="1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d’une énergie fossile aux </a:t>
            </a:r>
            <a:r>
              <a:rPr lang="fr-FR" sz="1800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EnR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, </a:t>
            </a:r>
          </a:p>
          <a:p>
            <a:pPr marL="952393" lvl="1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d’une production centralisée à un système décentralisé</a:t>
            </a:r>
          </a:p>
          <a:p>
            <a:pPr marL="342900" indent="-342900">
              <a:buFontTx/>
              <a:buChar char="-"/>
            </a:pPr>
            <a:endParaRPr lang="fr-FR" sz="18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Les </a:t>
            </a:r>
            <a:r>
              <a:rPr lang="fr-FR" sz="1800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EnR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:</a:t>
            </a:r>
          </a:p>
          <a:p>
            <a:pPr marL="952393" lvl="1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proviennent de phénomènes naturels, </a:t>
            </a:r>
          </a:p>
          <a:p>
            <a:pPr marL="952393" lvl="1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se renouvellent assez rapidement pour être considérées comme inépuisables à l'échelle du temps humain.</a:t>
            </a:r>
          </a:p>
          <a:p>
            <a:pPr marL="952393" lvl="1" indent="-342900">
              <a:buFontTx/>
              <a:buChar char="-"/>
            </a:pPr>
            <a:endParaRPr lang="fr-FR" sz="18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Projet : </a:t>
            </a:r>
            <a:r>
              <a:rPr lang="fr-FR" sz="1800" i="1" dirty="0">
                <a:solidFill>
                  <a:srgbClr val="D93396"/>
                </a:solidFill>
                <a:latin typeface="Palatino Linotype" panose="02040502050505030304" pitchFamily="18" charset="0"/>
              </a:rPr>
              <a:t>prévisions du rendement des installations photovoltaïques (PV) &amp; solaires existantes </a:t>
            </a:r>
            <a:endParaRPr lang="fr-FR" sz="1800" i="1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lvl="1"/>
            <a:endParaRPr lang="fr-FR" sz="18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18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7283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1. Introduction : besoins &amp; uses cases finaux</a:t>
            </a:r>
          </a:p>
          <a:p>
            <a:endParaRPr lang="fr-FR" sz="2000" dirty="0">
              <a:solidFill>
                <a:schemeClr val="accent1"/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BA0C72F-FE75-42D3-963B-AB3A20C05E1D}"/>
              </a:ext>
            </a:extLst>
          </p:cNvPr>
          <p:cNvSpPr txBox="1"/>
          <p:nvPr/>
        </p:nvSpPr>
        <p:spPr>
          <a:xfrm>
            <a:off x="848208" y="1628800"/>
            <a:ext cx="78385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endParaRPr lang="fr-FR" sz="18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Use cases « business » :</a:t>
            </a:r>
          </a:p>
          <a:p>
            <a:pPr marL="952393" lvl="1" indent="-342900">
              <a:buFontTx/>
              <a:buChar char="-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Anticiper les rendements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pour investir intelligemment</a:t>
            </a:r>
          </a:p>
          <a:p>
            <a:pPr marL="952393" lvl="1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Développer la part des </a:t>
            </a:r>
            <a:r>
              <a:rPr lang="fr-FR" sz="1800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EnR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Union Européenne</a:t>
            </a:r>
          </a:p>
          <a:p>
            <a:pPr marL="952393" lvl="1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Ajuster plus finement le reste de la production 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EDF</a:t>
            </a:r>
          </a:p>
          <a:p>
            <a:pPr marL="952393" lvl="1" indent="-342900">
              <a:buFontTx/>
              <a:buChar char="-"/>
            </a:pP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Équilibrer l’offre &amp; la demande pour faciliter la gestion du réseau de distribution 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RTE</a:t>
            </a:r>
          </a:p>
          <a:p>
            <a:pPr marL="952393" lvl="1" indent="-342900">
              <a:buFontTx/>
              <a:buChar char="-"/>
            </a:pPr>
            <a:r>
              <a:rPr lang="fr-FR" sz="1800" dirty="0">
                <a:solidFill>
                  <a:srgbClr val="D93396"/>
                </a:solidFill>
                <a:latin typeface="Palatino Linotype" panose="02040502050505030304" pitchFamily="18" charset="0"/>
              </a:rPr>
              <a:t>Diminuer le cout de l’énergie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fr-FR" sz="18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particuliers &amp; PME / PMI</a:t>
            </a:r>
          </a:p>
        </p:txBody>
      </p:sp>
    </p:spTree>
    <p:extLst>
      <p:ext uri="{BB962C8B-B14F-4D97-AF65-F5344CB8AC3E}">
        <p14:creationId xmlns:p14="http://schemas.microsoft.com/office/powerpoint/2010/main" val="211762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446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2. Organisation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827F781B-8F1F-4EFE-8372-F0B59859D14D}"/>
              </a:ext>
            </a:extLst>
          </p:cNvPr>
          <p:cNvSpPr txBox="1"/>
          <p:nvPr/>
        </p:nvSpPr>
        <p:spPr>
          <a:xfrm>
            <a:off x="2003377" y="1700808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D93396"/>
                </a:solidFill>
                <a:latin typeface="Palatino Linotype" panose="02040502050505030304" pitchFamily="18" charset="0"/>
              </a:rPr>
              <a:t>2. Organisation mise en place</a:t>
            </a:r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68589C57-5BB7-4A2B-9889-60B3C2A40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76" y="2285583"/>
            <a:ext cx="5196647" cy="33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38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83F869-C375-4133-8290-92C1D75DE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23/12/2019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B84DA1-7809-4543-A8CA-73FEAF7BC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412A2BD3-0B62-4959-A378-94ACACD1B6B2}"/>
              </a:ext>
            </a:extLst>
          </p:cNvPr>
          <p:cNvSpPr txBox="1">
            <a:spLocks/>
          </p:cNvSpPr>
          <p:nvPr/>
        </p:nvSpPr>
        <p:spPr>
          <a:xfrm>
            <a:off x="3088382" y="10477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2F8661C-6126-4542-9A90-D808B7CB1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6273804"/>
            <a:ext cx="800100" cy="4476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E1C6FD-F5BA-4B85-BD14-89898D311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030" y="6138866"/>
            <a:ext cx="800100" cy="800100"/>
          </a:xfrm>
          <a:prstGeom prst="rect">
            <a:avLst/>
          </a:prstGeom>
        </p:spPr>
      </p:pic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59A5B6EC-9CEA-4532-8070-B0D9DFBC151A}"/>
              </a:ext>
            </a:extLst>
          </p:cNvPr>
          <p:cNvSpPr txBox="1">
            <a:spLocks/>
          </p:cNvSpPr>
          <p:nvPr/>
        </p:nvSpPr>
        <p:spPr>
          <a:xfrm>
            <a:off x="3124200" y="53185"/>
            <a:ext cx="2895600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0717728-F4E9-4B89-8757-47178E823701}"/>
              </a:ext>
            </a:extLst>
          </p:cNvPr>
          <p:cNvSpPr txBox="1"/>
          <p:nvPr/>
        </p:nvSpPr>
        <p:spPr>
          <a:xfrm>
            <a:off x="457200" y="104775"/>
            <a:ext cx="44668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accent1"/>
                </a:solidFill>
              </a:rPr>
              <a:t>2. Organisation : travail collaboratif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C2F8E2B-0C88-49CA-97B4-C71D98E7AB5E}"/>
              </a:ext>
            </a:extLst>
          </p:cNvPr>
          <p:cNvCxnSpPr/>
          <p:nvPr/>
        </p:nvCxnSpPr>
        <p:spPr>
          <a:xfrm flipV="1">
            <a:off x="0" y="469900"/>
            <a:ext cx="9144000" cy="3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>
            <a:extLst>
              <a:ext uri="{FF2B5EF4-FFF2-40B4-BE49-F238E27FC236}">
                <a16:creationId xmlns:a16="http://schemas.microsoft.com/office/drawing/2014/main" id="{CD1653F2-BB9D-4974-B393-43B8D05B4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77" y="1059677"/>
            <a:ext cx="4536504" cy="414860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9F8D460-58E3-408D-B1F5-D4EF2C54DA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72" y="1412776"/>
            <a:ext cx="1854724" cy="75710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FCC956-F967-4EB8-8250-643988B97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6" y="2089831"/>
            <a:ext cx="2578573" cy="91797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D174D16-DBAF-40FA-8477-67E0ADC72A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1828"/>
            <a:ext cx="1873774" cy="623030"/>
          </a:xfrm>
          <a:prstGeom prst="rect">
            <a:avLst/>
          </a:prstGeom>
        </p:spPr>
      </p:pic>
      <p:sp>
        <p:nvSpPr>
          <p:cNvPr id="20" name="Arc 19">
            <a:extLst>
              <a:ext uri="{FF2B5EF4-FFF2-40B4-BE49-F238E27FC236}">
                <a16:creationId xmlns:a16="http://schemas.microsoft.com/office/drawing/2014/main" id="{9CC20522-1B84-4A9C-B308-4538AD494C2C}"/>
              </a:ext>
            </a:extLst>
          </p:cNvPr>
          <p:cNvSpPr/>
          <p:nvPr/>
        </p:nvSpPr>
        <p:spPr>
          <a:xfrm rot="9690371">
            <a:off x="1829809" y="2381718"/>
            <a:ext cx="2674085" cy="2466131"/>
          </a:xfrm>
          <a:prstGeom prst="arc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25CADFB-8DDD-470C-9357-8986D6E079A0}"/>
              </a:ext>
            </a:extLst>
          </p:cNvPr>
          <p:cNvSpPr txBox="1"/>
          <p:nvPr/>
        </p:nvSpPr>
        <p:spPr>
          <a:xfrm>
            <a:off x="4048077" y="5298329"/>
            <a:ext cx="4968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github.com/</a:t>
            </a:r>
            <a:r>
              <a:rPr lang="fr-FR" sz="1400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obrunet</a:t>
            </a:r>
            <a:r>
              <a:rPr lang="fr-FR" sz="1400" dirty="0">
                <a:solidFill>
                  <a:schemeClr val="accent1"/>
                </a:solidFill>
                <a:latin typeface="Palatino Linotype" panose="02040502050505030304" pitchFamily="18" charset="0"/>
              </a:rPr>
              <a:t>/</a:t>
            </a:r>
            <a:r>
              <a:rPr lang="fr-FR" sz="1400" dirty="0" err="1">
                <a:solidFill>
                  <a:schemeClr val="accent1"/>
                </a:solidFill>
                <a:latin typeface="Palatino Linotype" panose="02040502050505030304" pitchFamily="18" charset="0"/>
              </a:rPr>
              <a:t>Project_Big_Data_Renewable_energies</a:t>
            </a:r>
            <a:endParaRPr lang="fr-FR" sz="1400" dirty="0">
              <a:solidFill>
                <a:schemeClr val="accent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04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1042</Words>
  <Application>Microsoft Office PowerPoint</Application>
  <PresentationFormat>Affichage à l'écran (4:3)</PresentationFormat>
  <Paragraphs>214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Palatino Linotype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2014-06-04T21:04:36Z</dcterms:created>
  <dcterms:modified xsi:type="dcterms:W3CDTF">2019-12-22T18:37:15Z</dcterms:modified>
</cp:coreProperties>
</file>